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76" r:id="rId2"/>
    <p:sldId id="291" r:id="rId3"/>
    <p:sldId id="278" r:id="rId4"/>
    <p:sldId id="283" r:id="rId5"/>
    <p:sldId id="256" r:id="rId6"/>
    <p:sldId id="290" r:id="rId7"/>
    <p:sldId id="282" r:id="rId8"/>
    <p:sldId id="284" r:id="rId9"/>
    <p:sldId id="285" r:id="rId10"/>
    <p:sldId id="292" r:id="rId11"/>
    <p:sldId id="293" r:id="rId12"/>
    <p:sldId id="300" r:id="rId13"/>
    <p:sldId id="302" r:id="rId14"/>
    <p:sldId id="295" r:id="rId15"/>
    <p:sldId id="294" r:id="rId16"/>
    <p:sldId id="303" r:id="rId17"/>
    <p:sldId id="298" r:id="rId18"/>
    <p:sldId id="289" r:id="rId19"/>
    <p:sldId id="296" r:id="rId20"/>
    <p:sldId id="297" r:id="rId21"/>
    <p:sldId id="299" r:id="rId22"/>
    <p:sldId id="301" r:id="rId23"/>
    <p:sldId id="279" r:id="rId24"/>
  </p:sldIdLst>
  <p:sldSz cx="18288000" cy="10287000"/>
  <p:notesSz cx="6950075" cy="9236075"/>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6374" autoAdjust="0"/>
  </p:normalViewPr>
  <p:slideViewPr>
    <p:cSldViewPr>
      <p:cViewPr varScale="1">
        <p:scale>
          <a:sx n="77" d="100"/>
          <a:sy n="77" d="100"/>
        </p:scale>
        <p:origin x="4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E330689-F085-43BE-9DE1-665711DAFD04}" type="datetimeFigureOut">
              <a:rPr lang="en-US" smtClean="0"/>
              <a:t>7/11/2022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FEB96C1-A1E3-4E6A-B662-ECC7364B8B97}" type="slidenum">
              <a:rPr lang="en-US" smtClean="0"/>
              <a:t>‹#›</a:t>
            </a:fld>
            <a:endParaRPr lang="en-US"/>
          </a:p>
        </p:txBody>
      </p:sp>
    </p:spTree>
    <p:extLst>
      <p:ext uri="{BB962C8B-B14F-4D97-AF65-F5344CB8AC3E}">
        <p14:creationId xmlns:p14="http://schemas.microsoft.com/office/powerpoint/2010/main" val="319545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Hello and welcome to the Introduction on our new performance management process.</a:t>
            </a:r>
          </a:p>
        </p:txBody>
      </p:sp>
      <p:sp>
        <p:nvSpPr>
          <p:cNvPr id="4" name="Slide Number Placeholder 3"/>
          <p:cNvSpPr>
            <a:spLocks noGrp="1"/>
          </p:cNvSpPr>
          <p:nvPr>
            <p:ph type="sldNum" sz="quarter" idx="5"/>
          </p:nvPr>
        </p:nvSpPr>
        <p:spPr/>
        <p:txBody>
          <a:bodyPr/>
          <a:lstStyle/>
          <a:p>
            <a:fld id="{3FEB96C1-A1E3-4E6A-B662-ECC7364B8B97}" type="slidenum">
              <a:rPr lang="en-US" smtClean="0"/>
              <a:t>1</a:t>
            </a:fld>
            <a:endParaRPr lang="en-US"/>
          </a:p>
        </p:txBody>
      </p:sp>
    </p:spTree>
    <p:extLst>
      <p:ext uri="{BB962C8B-B14F-4D97-AF65-F5344CB8AC3E}">
        <p14:creationId xmlns:p14="http://schemas.microsoft.com/office/powerpoint/2010/main" val="4207558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EB96C1-A1E3-4E6A-B662-ECC7364B8B97}" type="slidenum">
              <a:rPr lang="en-US" smtClean="0"/>
              <a:t>10</a:t>
            </a:fld>
            <a:endParaRPr lang="en-US"/>
          </a:p>
        </p:txBody>
      </p:sp>
    </p:spTree>
    <p:extLst>
      <p:ext uri="{BB962C8B-B14F-4D97-AF65-F5344CB8AC3E}">
        <p14:creationId xmlns:p14="http://schemas.microsoft.com/office/powerpoint/2010/main" val="331059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benefits of goal setting:</a:t>
            </a:r>
          </a:p>
          <a:p>
            <a:pPr marL="228600" indent="-228600">
              <a:buAutoNum type="arabicPeriod"/>
            </a:pPr>
            <a:r>
              <a:rPr lang="en-US" dirty="0"/>
              <a:t>It motivates people.</a:t>
            </a:r>
          </a:p>
          <a:p>
            <a:pPr marL="228600" indent="-228600">
              <a:buAutoNum type="arabicPeriod"/>
            </a:pPr>
            <a:r>
              <a:rPr lang="en-US" dirty="0"/>
              <a:t>It helps employees prioritize what to spend their time on. </a:t>
            </a:r>
          </a:p>
          <a:p>
            <a:pPr marL="228600" indent="-228600">
              <a:buAutoNum type="arabicPeriod"/>
            </a:pPr>
            <a:r>
              <a:rPr lang="en-US" dirty="0"/>
              <a:t>Impacts decision-making.  How will </a:t>
            </a:r>
            <a:r>
              <a:rPr lang="en-US" dirty="0" err="1"/>
              <a:t>xyz</a:t>
            </a:r>
            <a:r>
              <a:rPr lang="en-US" dirty="0"/>
              <a:t> impact my goal?</a:t>
            </a:r>
          </a:p>
          <a:p>
            <a:pPr marL="228600" indent="-228600">
              <a:buAutoNum type="arabicPeriod"/>
            </a:pPr>
            <a:r>
              <a:rPr lang="en-US" dirty="0"/>
              <a:t>For teams, a goal brings them closer as they work toward a common objective.</a:t>
            </a:r>
          </a:p>
          <a:p>
            <a:pPr marL="228600" indent="-228600">
              <a:buAutoNum type="arabicPeriod"/>
            </a:pPr>
            <a:r>
              <a:rPr lang="en-US" dirty="0"/>
              <a:t>Measures success-</a:t>
            </a:r>
          </a:p>
        </p:txBody>
      </p:sp>
      <p:sp>
        <p:nvSpPr>
          <p:cNvPr id="4" name="Slide Number Placeholder 3"/>
          <p:cNvSpPr>
            <a:spLocks noGrp="1"/>
          </p:cNvSpPr>
          <p:nvPr>
            <p:ph type="sldNum" sz="quarter" idx="5"/>
          </p:nvPr>
        </p:nvSpPr>
        <p:spPr/>
        <p:txBody>
          <a:bodyPr/>
          <a:lstStyle/>
          <a:p>
            <a:fld id="{3FEB96C1-A1E3-4E6A-B662-ECC7364B8B97}" type="slidenum">
              <a:rPr lang="en-US" smtClean="0"/>
              <a:t>11</a:t>
            </a:fld>
            <a:endParaRPr lang="en-US"/>
          </a:p>
        </p:txBody>
      </p:sp>
    </p:spTree>
    <p:extLst>
      <p:ext uri="{BB962C8B-B14F-4D97-AF65-F5344CB8AC3E}">
        <p14:creationId xmlns:p14="http://schemas.microsoft.com/office/powerpoint/2010/main" val="116671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EB96C1-A1E3-4E6A-B662-ECC7364B8B97}" type="slidenum">
              <a:rPr lang="en-US" smtClean="0"/>
              <a:t>12</a:t>
            </a:fld>
            <a:endParaRPr lang="en-US"/>
          </a:p>
        </p:txBody>
      </p:sp>
    </p:spTree>
    <p:extLst>
      <p:ext uri="{BB962C8B-B14F-4D97-AF65-F5344CB8AC3E}">
        <p14:creationId xmlns:p14="http://schemas.microsoft.com/office/powerpoint/2010/main" val="1926079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things first, what are SMART goals?  SMART goals are an approach to goal-setting that will help you set a clear, and realistic path to success.  And, the SMART part about SMART goals is actually an acronym that stands for Specific, Measurable, Achievable, Relevant, and Time-Bound.  So, let’s talk a little bit more about that.  </a:t>
            </a:r>
          </a:p>
          <a:p>
            <a:endParaRPr lang="en-US" dirty="0"/>
          </a:p>
          <a:p>
            <a:r>
              <a:rPr lang="en-US" dirty="0"/>
              <a:t>What do we mean by Specific?  When we say specific, we want to define the outcomes and deliverables.  Define what you plan to deliver using action verbs.</a:t>
            </a:r>
          </a:p>
          <a:p>
            <a:r>
              <a:rPr lang="en-US" dirty="0"/>
              <a:t>To make those goals measurable, we need to identify how we will measure success which will help keep us on track.</a:t>
            </a:r>
          </a:p>
          <a:p>
            <a:r>
              <a:rPr lang="en-US" dirty="0"/>
              <a:t>To keep our goals achievable, we need to make sure that our goals are practical and within grasp.  They must be realistic for, both, ourselves, and our team members.</a:t>
            </a:r>
          </a:p>
          <a:p>
            <a:r>
              <a:rPr lang="en-US" dirty="0"/>
              <a:t>Relevant goals should be relevant to your departmental goals, or the City goals.</a:t>
            </a:r>
          </a:p>
          <a:p>
            <a:r>
              <a:rPr lang="en-US" dirty="0"/>
              <a:t>And, to set timely goals, we nee to set realistic deadlines.</a:t>
            </a:r>
          </a:p>
          <a:p>
            <a:endParaRPr lang="en-US" dirty="0"/>
          </a:p>
        </p:txBody>
      </p:sp>
      <p:sp>
        <p:nvSpPr>
          <p:cNvPr id="4" name="Slide Number Placeholder 3"/>
          <p:cNvSpPr>
            <a:spLocks noGrp="1"/>
          </p:cNvSpPr>
          <p:nvPr>
            <p:ph type="sldNum" sz="quarter" idx="5"/>
          </p:nvPr>
        </p:nvSpPr>
        <p:spPr/>
        <p:txBody>
          <a:bodyPr/>
          <a:lstStyle/>
          <a:p>
            <a:fld id="{3FEB96C1-A1E3-4E6A-B662-ECC7364B8B97}" type="slidenum">
              <a:rPr lang="en-US" smtClean="0"/>
              <a:t>13</a:t>
            </a:fld>
            <a:endParaRPr lang="en-US"/>
          </a:p>
        </p:txBody>
      </p:sp>
    </p:spTree>
    <p:extLst>
      <p:ext uri="{BB962C8B-B14F-4D97-AF65-F5344CB8AC3E}">
        <p14:creationId xmlns:p14="http://schemas.microsoft.com/office/powerpoint/2010/main" val="85010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a SMART goal look like and how do you create one?</a:t>
            </a:r>
          </a:p>
          <a:p>
            <a:r>
              <a:rPr lang="en-US" dirty="0"/>
              <a:t>Let’s take a look at the types of questions you can ask yourself as you are drafting your SMART goals.</a:t>
            </a:r>
          </a:p>
        </p:txBody>
      </p:sp>
      <p:sp>
        <p:nvSpPr>
          <p:cNvPr id="4" name="Slide Number Placeholder 3"/>
          <p:cNvSpPr>
            <a:spLocks noGrp="1"/>
          </p:cNvSpPr>
          <p:nvPr>
            <p:ph type="sldNum" sz="quarter" idx="5"/>
          </p:nvPr>
        </p:nvSpPr>
        <p:spPr/>
        <p:txBody>
          <a:bodyPr/>
          <a:lstStyle/>
          <a:p>
            <a:fld id="{3FEB96C1-A1E3-4E6A-B662-ECC7364B8B97}" type="slidenum">
              <a:rPr lang="en-US" smtClean="0"/>
              <a:t>14</a:t>
            </a:fld>
            <a:endParaRPr lang="en-US"/>
          </a:p>
        </p:txBody>
      </p:sp>
    </p:spTree>
    <p:extLst>
      <p:ext uri="{BB962C8B-B14F-4D97-AF65-F5344CB8AC3E}">
        <p14:creationId xmlns:p14="http://schemas.microsoft.com/office/powerpoint/2010/main" val="109005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an example that utilizes SMART goal approach.</a:t>
            </a:r>
          </a:p>
          <a:p>
            <a:endParaRPr lang="en-US" dirty="0"/>
          </a:p>
          <a:p>
            <a:r>
              <a:rPr lang="en-US" dirty="0"/>
              <a:t>This example is about organization.</a:t>
            </a:r>
          </a:p>
        </p:txBody>
      </p:sp>
      <p:sp>
        <p:nvSpPr>
          <p:cNvPr id="4" name="Slide Number Placeholder 3"/>
          <p:cNvSpPr>
            <a:spLocks noGrp="1"/>
          </p:cNvSpPr>
          <p:nvPr>
            <p:ph type="sldNum" sz="quarter" idx="5"/>
          </p:nvPr>
        </p:nvSpPr>
        <p:spPr/>
        <p:txBody>
          <a:bodyPr/>
          <a:lstStyle/>
          <a:p>
            <a:fld id="{3FEB96C1-A1E3-4E6A-B662-ECC7364B8B97}" type="slidenum">
              <a:rPr lang="en-US" smtClean="0"/>
              <a:t>15</a:t>
            </a:fld>
            <a:endParaRPr lang="en-US"/>
          </a:p>
        </p:txBody>
      </p:sp>
    </p:spTree>
    <p:extLst>
      <p:ext uri="{BB962C8B-B14F-4D97-AF65-F5344CB8AC3E}">
        <p14:creationId xmlns:p14="http://schemas.microsoft.com/office/powerpoint/2010/main" val="3849151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the goal, provide good service to customers.  This is a good starting point, however, it’s not SMART.  In fact, it’s not specific, nor measurable, and it’s definitely not timely.  Our SMART goals need to be objective-based, not action based, and we need to have a clearly defined result to help motivate ourselves and out team towards our goal.</a:t>
            </a:r>
          </a:p>
          <a:p>
            <a:endParaRPr lang="en-US" dirty="0"/>
          </a:p>
          <a:p>
            <a:r>
              <a:rPr lang="en-US" dirty="0"/>
              <a:t>What would this look like if it were a SMART goal?  How about, increase customer satisfaction score to 90% this year.  This is a great SMART goal.  It’s in line with the initial goal of providing good customer service while providing a specific and measurable outcome that’s achievable and relevant.  It also sets a target date to help keep us motivated and help measure our progress.</a:t>
            </a:r>
          </a:p>
        </p:txBody>
      </p:sp>
      <p:sp>
        <p:nvSpPr>
          <p:cNvPr id="4" name="Slide Number Placeholder 3"/>
          <p:cNvSpPr>
            <a:spLocks noGrp="1"/>
          </p:cNvSpPr>
          <p:nvPr>
            <p:ph type="sldNum" sz="quarter" idx="5"/>
          </p:nvPr>
        </p:nvSpPr>
        <p:spPr/>
        <p:txBody>
          <a:bodyPr/>
          <a:lstStyle/>
          <a:p>
            <a:fld id="{3FEB96C1-A1E3-4E6A-B662-ECC7364B8B97}" type="slidenum">
              <a:rPr lang="en-US" smtClean="0"/>
              <a:t>16</a:t>
            </a:fld>
            <a:endParaRPr lang="en-US"/>
          </a:p>
        </p:txBody>
      </p:sp>
    </p:spTree>
    <p:extLst>
      <p:ext uri="{BB962C8B-B14F-4D97-AF65-F5344CB8AC3E}">
        <p14:creationId xmlns:p14="http://schemas.microsoft.com/office/powerpoint/2010/main" val="864184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Goal Setting form.  This is a “fillable” form which means you will be able to enter the information directly into the document.  If you do not have access to a computer, your manager can provide a paper copy that you can fill out manually.</a:t>
            </a:r>
          </a:p>
          <a:p>
            <a:endParaRPr lang="en-US" dirty="0"/>
          </a:p>
          <a:p>
            <a:r>
              <a:rPr lang="en-US" dirty="0"/>
              <a:t>At the top of the form is an are for your employment information.</a:t>
            </a:r>
          </a:p>
          <a:p>
            <a:endParaRPr lang="en-US" dirty="0"/>
          </a:p>
          <a:p>
            <a:r>
              <a:rPr lang="en-US" dirty="0"/>
              <a:t>Next, you will see some instructions.  As the form mentions, employees should stick with 3-5 SMART goals.  More than 3-5 goals can not be achieved successfully.  One of the goals should be a development goal.  So, maybe you want to learn a new skill, take a class on excel, etc.</a:t>
            </a:r>
          </a:p>
          <a:p>
            <a:endParaRPr lang="en-US" dirty="0"/>
          </a:p>
          <a:p>
            <a:r>
              <a:rPr lang="en-US" dirty="0"/>
              <a:t>In the form you will see a “Goal Title” box where you will write your SMART goal.  As I mentioned earlier, it might be best to finalize your goals with your supervisor, then, once finalized, you enter them on the goal setting form.  </a:t>
            </a:r>
          </a:p>
          <a:p>
            <a:endParaRPr lang="en-US" dirty="0"/>
          </a:p>
          <a:p>
            <a:r>
              <a:rPr lang="en-US" dirty="0"/>
              <a:t>Next, is the action plan.  Here you will list out how you will carry out this goal.  What resources do you need, what budget do you need, etc.</a:t>
            </a:r>
          </a:p>
          <a:p>
            <a:endParaRPr lang="en-US" dirty="0"/>
          </a:p>
          <a:p>
            <a:r>
              <a:rPr lang="en-US" dirty="0"/>
              <a:t>There is an area to check off that confirms it is a SMART goal and the due date.</a:t>
            </a:r>
          </a:p>
          <a:p>
            <a:endParaRPr lang="en-US" dirty="0"/>
          </a:p>
          <a:p>
            <a:r>
              <a:rPr lang="en-US" dirty="0"/>
              <a:t>The due date can be at any point throughout the performance period.  Some goals may be due sooner in the year than others.</a:t>
            </a:r>
          </a:p>
          <a:p>
            <a:endParaRPr lang="en-US" dirty="0"/>
          </a:p>
          <a:p>
            <a:r>
              <a:rPr lang="en-US" dirty="0"/>
              <a:t>Next, you will see the quarterly check-in box.  So, as you meet with your supervisor in October, January, and April, you and your supervisor can check off that you have met and what the status of your goals are.  At the quarterly check-ins is where you will assess how you are tracking on your goals and make any adjustments.  You supervisor should help offer assistance with removing any roadblocks.  </a:t>
            </a:r>
          </a:p>
          <a:p>
            <a:endParaRPr lang="en-US" dirty="0"/>
          </a:p>
          <a:p>
            <a:r>
              <a:rPr lang="en-US" dirty="0"/>
              <a:t>You and your supervisor will sign off that you met, and they can either email the document to you, or provide a manual copy for your records.</a:t>
            </a:r>
          </a:p>
          <a:p>
            <a:endParaRPr lang="en-US" dirty="0"/>
          </a:p>
          <a:p>
            <a:endParaRPr lang="en-US" dirty="0"/>
          </a:p>
        </p:txBody>
      </p:sp>
      <p:sp>
        <p:nvSpPr>
          <p:cNvPr id="4" name="Slide Number Placeholder 3"/>
          <p:cNvSpPr>
            <a:spLocks noGrp="1"/>
          </p:cNvSpPr>
          <p:nvPr>
            <p:ph type="sldNum" sz="quarter" idx="5"/>
          </p:nvPr>
        </p:nvSpPr>
        <p:spPr/>
        <p:txBody>
          <a:bodyPr/>
          <a:lstStyle/>
          <a:p>
            <a:fld id="{3FEB96C1-A1E3-4E6A-B662-ECC7364B8B97}" type="slidenum">
              <a:rPr lang="en-US" smtClean="0"/>
              <a:t>17</a:t>
            </a:fld>
            <a:endParaRPr lang="en-US"/>
          </a:p>
        </p:txBody>
      </p:sp>
    </p:spTree>
    <p:extLst>
      <p:ext uri="{BB962C8B-B14F-4D97-AF65-F5344CB8AC3E}">
        <p14:creationId xmlns:p14="http://schemas.microsoft.com/office/powerpoint/2010/main" val="2219410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EB96C1-A1E3-4E6A-B662-ECC7364B8B97}" type="slidenum">
              <a:rPr lang="en-US" smtClean="0"/>
              <a:t>18</a:t>
            </a:fld>
            <a:endParaRPr lang="en-US"/>
          </a:p>
        </p:txBody>
      </p:sp>
    </p:spTree>
    <p:extLst>
      <p:ext uri="{BB962C8B-B14F-4D97-AF65-F5344CB8AC3E}">
        <p14:creationId xmlns:p14="http://schemas.microsoft.com/office/powerpoint/2010/main" val="311746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 check-in?  Probably seems self-explanatory, but as this slide states, it’s a one-on-one meeting between an employee and their supervisor/manager to touch base on general performance, goals, professional development, removing roadblocks, acts as a pulse-check for the supervisor to gauge an employees’ engagement/happiness.  It’s also a great opportunity for the employee to bring up any concerns.</a:t>
            </a:r>
          </a:p>
          <a:p>
            <a:endParaRPr lang="en-US" dirty="0"/>
          </a:p>
          <a:p>
            <a:r>
              <a:rPr lang="en-US" dirty="0"/>
              <a:t>You will see the quarterly check-ins play a major role in the continuous feedback loop.</a:t>
            </a:r>
          </a:p>
        </p:txBody>
      </p:sp>
      <p:sp>
        <p:nvSpPr>
          <p:cNvPr id="4" name="Slide Number Placeholder 3"/>
          <p:cNvSpPr>
            <a:spLocks noGrp="1"/>
          </p:cNvSpPr>
          <p:nvPr>
            <p:ph type="sldNum" sz="quarter" idx="5"/>
          </p:nvPr>
        </p:nvSpPr>
        <p:spPr/>
        <p:txBody>
          <a:bodyPr/>
          <a:lstStyle/>
          <a:p>
            <a:fld id="{3FEB96C1-A1E3-4E6A-B662-ECC7364B8B97}" type="slidenum">
              <a:rPr lang="en-US" smtClean="0"/>
              <a:t>19</a:t>
            </a:fld>
            <a:endParaRPr lang="en-US"/>
          </a:p>
        </p:txBody>
      </p:sp>
    </p:spTree>
    <p:extLst>
      <p:ext uri="{BB962C8B-B14F-4D97-AF65-F5344CB8AC3E}">
        <p14:creationId xmlns:p14="http://schemas.microsoft.com/office/powerpoint/2010/main" val="180999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FEB96C1-A1E3-4E6A-B662-ECC7364B8B97}" type="slidenum">
              <a:rPr lang="en-US" smtClean="0"/>
              <a:t>2</a:t>
            </a:fld>
            <a:endParaRPr lang="en-US"/>
          </a:p>
        </p:txBody>
      </p:sp>
    </p:spTree>
    <p:extLst>
      <p:ext uri="{BB962C8B-B14F-4D97-AF65-F5344CB8AC3E}">
        <p14:creationId xmlns:p14="http://schemas.microsoft.com/office/powerpoint/2010/main" val="2812250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thought it was interesting to see that there are returns on investment when continuous feedback is given.</a:t>
            </a:r>
          </a:p>
          <a:p>
            <a:endParaRPr lang="en-US" dirty="0"/>
          </a:p>
          <a:p>
            <a:r>
              <a:rPr lang="en-US" dirty="0"/>
              <a:t>Some that stand out to me are: employees are three times as likely to be engaged when receiving regular feedback, 14.9% lower turnover rate, 68% feel fulfilled.  And, 63% of Gen Z want timely feedback throughout the year.  By 2025, Gen Z will make up 27% of the workforce.  I say that to point out that it is important that employers manage to the generations they are employing.  </a:t>
            </a:r>
          </a:p>
        </p:txBody>
      </p:sp>
      <p:sp>
        <p:nvSpPr>
          <p:cNvPr id="4" name="Slide Number Placeholder 3"/>
          <p:cNvSpPr>
            <a:spLocks noGrp="1"/>
          </p:cNvSpPr>
          <p:nvPr>
            <p:ph type="sldNum" sz="quarter" idx="5"/>
          </p:nvPr>
        </p:nvSpPr>
        <p:spPr/>
        <p:txBody>
          <a:bodyPr/>
          <a:lstStyle/>
          <a:p>
            <a:fld id="{3FEB96C1-A1E3-4E6A-B662-ECC7364B8B97}" type="slidenum">
              <a:rPr lang="en-US" smtClean="0"/>
              <a:t>20</a:t>
            </a:fld>
            <a:endParaRPr lang="en-US"/>
          </a:p>
        </p:txBody>
      </p:sp>
    </p:spTree>
    <p:extLst>
      <p:ext uri="{BB962C8B-B14F-4D97-AF65-F5344CB8AC3E}">
        <p14:creationId xmlns:p14="http://schemas.microsoft.com/office/powerpoint/2010/main" val="102893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next steps…</a:t>
            </a:r>
          </a:p>
        </p:txBody>
      </p:sp>
      <p:sp>
        <p:nvSpPr>
          <p:cNvPr id="4" name="Slide Number Placeholder 3"/>
          <p:cNvSpPr>
            <a:spLocks noGrp="1"/>
          </p:cNvSpPr>
          <p:nvPr>
            <p:ph type="sldNum" sz="quarter" idx="5"/>
          </p:nvPr>
        </p:nvSpPr>
        <p:spPr/>
        <p:txBody>
          <a:bodyPr/>
          <a:lstStyle/>
          <a:p>
            <a:fld id="{3FEB96C1-A1E3-4E6A-B662-ECC7364B8B97}" type="slidenum">
              <a:rPr lang="en-US" smtClean="0"/>
              <a:t>21</a:t>
            </a:fld>
            <a:endParaRPr lang="en-US"/>
          </a:p>
        </p:txBody>
      </p:sp>
    </p:spTree>
    <p:extLst>
      <p:ext uri="{BB962C8B-B14F-4D97-AF65-F5344CB8AC3E}">
        <p14:creationId xmlns:p14="http://schemas.microsoft.com/office/powerpoint/2010/main" val="2896418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EB96C1-A1E3-4E6A-B662-ECC7364B8B97}" type="slidenum">
              <a:rPr lang="en-US" smtClean="0"/>
              <a:t>22</a:t>
            </a:fld>
            <a:endParaRPr lang="en-US"/>
          </a:p>
        </p:txBody>
      </p:sp>
    </p:spTree>
    <p:extLst>
      <p:ext uri="{BB962C8B-B14F-4D97-AF65-F5344CB8AC3E}">
        <p14:creationId xmlns:p14="http://schemas.microsoft.com/office/powerpoint/2010/main" val="1052764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EB96C1-A1E3-4E6A-B662-ECC7364B8B97}" type="slidenum">
              <a:rPr lang="en-US" smtClean="0"/>
              <a:t>23</a:t>
            </a:fld>
            <a:endParaRPr lang="en-US"/>
          </a:p>
        </p:txBody>
      </p:sp>
    </p:spTree>
    <p:extLst>
      <p:ext uri="{BB962C8B-B14F-4D97-AF65-F5344CB8AC3E}">
        <p14:creationId xmlns:p14="http://schemas.microsoft.com/office/powerpoint/2010/main" val="229280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latin typeface="Calibri" panose="020F0502020204030204" pitchFamily="34" charset="0"/>
                <a:ea typeface="Times New Roman" panose="02020603050405020304" pitchFamily="18" charset="0"/>
              </a:rPr>
              <a:t>So, let’s talk about what is changing</a:t>
            </a:r>
          </a:p>
          <a:p>
            <a:pPr marL="173422" indent="-173422">
              <a:buFont typeface="Arial" panose="020B0604020202020204" pitchFamily="34" charset="0"/>
              <a:buChar char="•"/>
            </a:pPr>
            <a:r>
              <a:rPr lang="en-US" dirty="0">
                <a:latin typeface="Calibri" panose="020F0502020204030204" pitchFamily="34" charset="0"/>
                <a:ea typeface="Times New Roman" panose="02020603050405020304" pitchFamily="18" charset="0"/>
              </a:rPr>
              <a:t>The performance calendar, for all full-time employees, will be 7/1-6/30 regardless of your work anniversary. </a:t>
            </a:r>
          </a:p>
          <a:p>
            <a:pPr marL="173422" indent="-173422" defTabSz="924916">
              <a:buFont typeface="Arial" panose="020B0604020202020204" pitchFamily="34" charset="0"/>
              <a:buChar char="•"/>
              <a:defRPr/>
            </a:pPr>
            <a:r>
              <a:rPr lang="en-US" dirty="0">
                <a:latin typeface="Calibri" panose="020F0502020204030204" pitchFamily="34" charset="0"/>
                <a:ea typeface="Times New Roman" panose="02020603050405020304" pitchFamily="18" charset="0"/>
              </a:rPr>
              <a:t>We are shifting the process from a one-time-per-year event, to a series of ongoing, smaller actions, over the course of the review period.  To supplement the annual review, the performance cycle will include goal-setting, mid-year review, quarterly check-ins, and a self-assessment allowing for more real-time discussions.</a:t>
            </a:r>
          </a:p>
          <a:p>
            <a:pPr marL="173422" indent="-173422" defTabSz="924916">
              <a:buFont typeface="Arial" panose="020B0604020202020204" pitchFamily="34" charset="0"/>
              <a:buChar char="•"/>
              <a:defRPr/>
            </a:pPr>
            <a:r>
              <a:rPr lang="en-US" sz="1100" dirty="0">
                <a:latin typeface="Calibri" panose="020F0502020204030204" pitchFamily="34" charset="0"/>
                <a:ea typeface="Times New Roman" panose="02020603050405020304" pitchFamily="18" charset="0"/>
              </a:rPr>
              <a:t>Beginning in July 2023, </a:t>
            </a:r>
            <a:r>
              <a:rPr lang="en-US" sz="1100" b="1" dirty="0">
                <a:latin typeface="Calibri" panose="020F0502020204030204" pitchFamily="34" charset="0"/>
                <a:ea typeface="Times New Roman" panose="02020603050405020304" pitchFamily="18" charset="0"/>
              </a:rPr>
              <a:t>budget permissible</a:t>
            </a:r>
            <a:r>
              <a:rPr lang="en-US" sz="1100" dirty="0">
                <a:latin typeface="Calibri" panose="020F0502020204030204" pitchFamily="34" charset="0"/>
                <a:ea typeface="Times New Roman" panose="02020603050405020304" pitchFamily="18" charset="0"/>
              </a:rPr>
              <a:t>, annual increases will consist of two segments; one that represents the cost of living increase and one that represents the reward based on job performance.  To build a high performance culture, it is important to differentiate the increase in pay given to high performers compared to lower performers,  Our annual pay increase process will reflect this philosophy.  </a:t>
            </a:r>
            <a:endParaRPr lang="en-US" sz="900" dirty="0">
              <a:latin typeface="Calibri" panose="020F0502020204030204" pitchFamily="34" charset="0"/>
              <a:ea typeface="Calibri" panose="020F0502020204030204" pitchFamily="34" charset="0"/>
            </a:endParaRPr>
          </a:p>
          <a:p>
            <a:pPr defTabSz="924916">
              <a:defRPr/>
            </a:pPr>
            <a:endParaRPr lang="en-US" sz="11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FEB96C1-A1E3-4E6A-B662-ECC7364B8B97}" type="slidenum">
              <a:rPr lang="en-US" smtClean="0"/>
              <a:t>3</a:t>
            </a:fld>
            <a:endParaRPr lang="en-US"/>
          </a:p>
        </p:txBody>
      </p:sp>
    </p:spTree>
    <p:extLst>
      <p:ext uri="{BB962C8B-B14F-4D97-AF65-F5344CB8AC3E}">
        <p14:creationId xmlns:p14="http://schemas.microsoft.com/office/powerpoint/2010/main" val="139068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our performance calendar.  </a:t>
            </a:r>
          </a:p>
          <a:p>
            <a:r>
              <a:rPr lang="en-US" dirty="0"/>
              <a:t>It starts July 1</a:t>
            </a:r>
            <a:r>
              <a:rPr lang="en-US" baseline="30000" dirty="0"/>
              <a:t>st</a:t>
            </a:r>
            <a:r>
              <a:rPr lang="en-US" dirty="0"/>
              <a:t> with the establishment of goals for the fiscal year.  </a:t>
            </a:r>
          </a:p>
          <a:p>
            <a:r>
              <a:rPr lang="en-US" dirty="0"/>
              <a:t>In October, January and April you and your supervisor will sit down to review your goals</a:t>
            </a:r>
          </a:p>
          <a:p>
            <a:r>
              <a:rPr lang="en-US" dirty="0"/>
              <a:t>And, in June, all employees will complete a self-assessment and supervisors will complete reviews.</a:t>
            </a:r>
          </a:p>
        </p:txBody>
      </p:sp>
      <p:sp>
        <p:nvSpPr>
          <p:cNvPr id="4" name="Slide Number Placeholder 3"/>
          <p:cNvSpPr>
            <a:spLocks noGrp="1"/>
          </p:cNvSpPr>
          <p:nvPr>
            <p:ph type="sldNum" sz="quarter" idx="5"/>
          </p:nvPr>
        </p:nvSpPr>
        <p:spPr/>
        <p:txBody>
          <a:bodyPr/>
          <a:lstStyle/>
          <a:p>
            <a:fld id="{3FEB96C1-A1E3-4E6A-B662-ECC7364B8B97}" type="slidenum">
              <a:rPr lang="en-US" smtClean="0"/>
              <a:t>4</a:t>
            </a:fld>
            <a:endParaRPr lang="en-US"/>
          </a:p>
        </p:txBody>
      </p:sp>
    </p:spTree>
    <p:extLst>
      <p:ext uri="{BB962C8B-B14F-4D97-AF65-F5344CB8AC3E}">
        <p14:creationId xmlns:p14="http://schemas.microsoft.com/office/powerpoint/2010/main" val="111766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EB96C1-A1E3-4E6A-B662-ECC7364B8B97}" type="slidenum">
              <a:rPr lang="en-US" smtClean="0"/>
              <a:t>5</a:t>
            </a:fld>
            <a:endParaRPr lang="en-US"/>
          </a:p>
        </p:txBody>
      </p:sp>
    </p:spTree>
    <p:extLst>
      <p:ext uri="{BB962C8B-B14F-4D97-AF65-F5344CB8AC3E}">
        <p14:creationId xmlns:p14="http://schemas.microsoft.com/office/powerpoint/2010/main" val="195161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millions of definitions of performance management, and they all say pretty much the same thing.  The themes in just these three definitions are continues feedback, system, process, communication.  And, that is probably the biggest change, is that formally, we are moving from a one-time per year feedback session, to continuous feedback.</a:t>
            </a:r>
          </a:p>
        </p:txBody>
      </p:sp>
      <p:sp>
        <p:nvSpPr>
          <p:cNvPr id="4" name="Slide Number Placeholder 3"/>
          <p:cNvSpPr>
            <a:spLocks noGrp="1"/>
          </p:cNvSpPr>
          <p:nvPr>
            <p:ph type="sldNum" sz="quarter" idx="5"/>
          </p:nvPr>
        </p:nvSpPr>
        <p:spPr/>
        <p:txBody>
          <a:bodyPr/>
          <a:lstStyle/>
          <a:p>
            <a:fld id="{3FEB96C1-A1E3-4E6A-B662-ECC7364B8B97}" type="slidenum">
              <a:rPr lang="en-US" smtClean="0"/>
              <a:t>6</a:t>
            </a:fld>
            <a:endParaRPr lang="en-US"/>
          </a:p>
        </p:txBody>
      </p:sp>
    </p:spTree>
    <p:extLst>
      <p:ext uri="{BB962C8B-B14F-4D97-AF65-F5344CB8AC3E}">
        <p14:creationId xmlns:p14="http://schemas.microsoft.com/office/powerpoint/2010/main" val="322015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Growth &amp; Development-With a system of continuous feedback, managers and employees will be engaged in meaningful conversations about how to improve performance. This helps create an environment where people feel like they can grow with the company as well!</a:t>
            </a:r>
          </a:p>
          <a:p>
            <a:r>
              <a:rPr lang="en-US" dirty="0"/>
              <a:t>2. Employee-manager relationship-We all know how important it is for employees to have a strong relationship with their manager; the more feedback they receive from him or her, the happier people will probably feel about working at that company!</a:t>
            </a:r>
          </a:p>
          <a:p>
            <a:endParaRPr lang="en-US" dirty="0"/>
          </a:p>
          <a:p>
            <a:r>
              <a:rPr lang="en-US" dirty="0"/>
              <a:t>4. Goals stay on track throughout the year: Being focused on continuous goal management forces managers to check in on employee progress toward established objectives. With clear milestones in place and regular check-ins, goals stay on track and attainable and employees can gain faster access to the resources they need for success.</a:t>
            </a:r>
          </a:p>
          <a:p>
            <a:endParaRPr lang="en-US" dirty="0"/>
          </a:p>
          <a:p>
            <a:r>
              <a:rPr lang="en-US" dirty="0"/>
              <a:t>7. Employees WANT to know how they are doing: It still comes as a shock to some but the reality is that employees want feedback. They want to know how they are doing and how to improve and some might not like waiting until the end of the year to get the feedback they need to feel acknowledged, engaged, and most importantly, completely clear about expectations.</a:t>
            </a:r>
          </a:p>
        </p:txBody>
      </p:sp>
      <p:sp>
        <p:nvSpPr>
          <p:cNvPr id="4" name="Slide Number Placeholder 3"/>
          <p:cNvSpPr>
            <a:spLocks noGrp="1"/>
          </p:cNvSpPr>
          <p:nvPr>
            <p:ph type="sldNum" sz="quarter" idx="5"/>
          </p:nvPr>
        </p:nvSpPr>
        <p:spPr/>
        <p:txBody>
          <a:bodyPr/>
          <a:lstStyle/>
          <a:p>
            <a:fld id="{3FEB96C1-A1E3-4E6A-B662-ECC7364B8B97}" type="slidenum">
              <a:rPr lang="en-US" smtClean="0"/>
              <a:t>7</a:t>
            </a:fld>
            <a:endParaRPr lang="en-US"/>
          </a:p>
        </p:txBody>
      </p:sp>
    </p:spTree>
    <p:extLst>
      <p:ext uri="{BB962C8B-B14F-4D97-AF65-F5344CB8AC3E}">
        <p14:creationId xmlns:p14="http://schemas.microsoft.com/office/powerpoint/2010/main" val="349286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EB96C1-A1E3-4E6A-B662-ECC7364B8B97}" type="slidenum">
              <a:rPr lang="en-US" smtClean="0"/>
              <a:t>8</a:t>
            </a:fld>
            <a:endParaRPr lang="en-US"/>
          </a:p>
        </p:txBody>
      </p:sp>
    </p:spTree>
    <p:extLst>
      <p:ext uri="{BB962C8B-B14F-4D97-AF65-F5344CB8AC3E}">
        <p14:creationId xmlns:p14="http://schemas.microsoft.com/office/powerpoint/2010/main" val="220537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EB96C1-A1E3-4E6A-B662-ECC7364B8B97}" type="slidenum">
              <a:rPr lang="en-US" smtClean="0"/>
              <a:t>9</a:t>
            </a:fld>
            <a:endParaRPr lang="en-US"/>
          </a:p>
        </p:txBody>
      </p:sp>
    </p:spTree>
    <p:extLst>
      <p:ext uri="{BB962C8B-B14F-4D97-AF65-F5344CB8AC3E}">
        <p14:creationId xmlns:p14="http://schemas.microsoft.com/office/powerpoint/2010/main" val="340906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gallup.com/businessjournal/182321/employees-lot-managers.aspx" TargetMode="External"/><Relationship Id="rId4" Type="http://schemas.openxmlformats.org/officeDocument/2006/relationships/hyperlink" Target="https://www.forbes.com/sites/joshbersin/2014/10/15/the-top-ten-disruptions-in-hr-technology-ignore-them-at-your-peri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hyperlink" Target="http://www.mgassessments.com/year-round-performance-management.aspx" TargetMode="External"/><Relationship Id="rId13" Type="http://schemas.openxmlformats.org/officeDocument/2006/relationships/hyperlink" Target="https://www.linkedin.com/pulse/benefits-continuous-feedback-employee-performance-abhi-golhar/" TargetMode="External"/><Relationship Id="rId3" Type="http://schemas.openxmlformats.org/officeDocument/2006/relationships/image" Target="../media/image1.png"/><Relationship Id="rId7" Type="http://schemas.openxmlformats.org/officeDocument/2006/relationships/hyperlink" Target="https://www.linkedin.com/pulse/roles-responsibilities-best-practice-performance-management-phil-pote/" TargetMode="External"/><Relationship Id="rId12" Type="http://schemas.openxmlformats.org/officeDocument/2006/relationships/hyperlink" Target="https://blog.clearcompany.com/mind-blowing-statistics-performance-reviews-employee-engage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clearreview.com/resources/guides/continuous-performance-management" TargetMode="External"/><Relationship Id="rId11" Type="http://schemas.openxmlformats.org/officeDocument/2006/relationships/hyperlink" Target="https://www.hrhelpboard.com/performance-management.htm" TargetMode="External"/><Relationship Id="rId5" Type="http://schemas.openxmlformats.org/officeDocument/2006/relationships/hyperlink" Target="https://www.trainingabc.com/make-your-performance-appraisals-part-of-a-year-round-performance-management-plan/#:~:text=By%20embracing%20a%20year-round%20performance%20management%20plan%2C%20managers,and%20provide%20updated%20or%20clearer%20objectives%20as%20necessary." TargetMode="External"/><Relationship Id="rId10" Type="http://schemas.openxmlformats.org/officeDocument/2006/relationships/hyperlink" Target="https://engagedly.com/7-reasons-why-goal-setting-is-important/" TargetMode="External"/><Relationship Id="rId4" Type="http://schemas.openxmlformats.org/officeDocument/2006/relationships/hyperlink" Target="https://employee-performance.com/blog/7-benefits-of-year-round-employee-performance-management/" TargetMode="External"/><Relationship Id="rId9" Type="http://schemas.openxmlformats.org/officeDocument/2006/relationships/hyperlink" Target="https://www.indeed.com/career-advice/career-development/goal-setting-techniques" TargetMode="External"/><Relationship Id="rId14" Type="http://schemas.openxmlformats.org/officeDocument/2006/relationships/hyperlink" Target="https://www.talentguard.com/blog/understanding-the-benefits-of-continuous-feedb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EED44708-371F-47C5-A13C-184FE85D4D1C}"/>
              </a:ext>
            </a:extLst>
          </p:cNvPr>
          <p:cNvSpPr>
            <a:spLocks noGrp="1"/>
          </p:cNvSpPr>
          <p:nvPr>
            <p:ph type="ctrTitle"/>
          </p:nvPr>
        </p:nvSpPr>
        <p:spPr>
          <a:xfrm>
            <a:off x="4953000" y="2019300"/>
            <a:ext cx="7772400" cy="1470025"/>
          </a:xfrm>
        </p:spPr>
        <p:txBody>
          <a:bodyPr>
            <a:normAutofit/>
          </a:bodyPr>
          <a:lstStyle/>
          <a:p>
            <a:r>
              <a:rPr lang="en-US" dirty="0"/>
              <a:t>Introduction: New Performance Management Process</a:t>
            </a:r>
          </a:p>
        </p:txBody>
      </p:sp>
      <p:sp>
        <p:nvSpPr>
          <p:cNvPr id="4" name="Subtitle 3">
            <a:extLst>
              <a:ext uri="{FF2B5EF4-FFF2-40B4-BE49-F238E27FC236}">
                <a16:creationId xmlns:a16="http://schemas.microsoft.com/office/drawing/2014/main" id="{B7552031-4416-4F8C-9FA2-5D39EC0C95F4}"/>
              </a:ext>
            </a:extLst>
          </p:cNvPr>
          <p:cNvSpPr>
            <a:spLocks noGrp="1"/>
          </p:cNvSpPr>
          <p:nvPr>
            <p:ph type="subTitle" idx="1"/>
          </p:nvPr>
        </p:nvSpPr>
        <p:spPr>
          <a:xfrm>
            <a:off x="5638800" y="3924300"/>
            <a:ext cx="7315200" cy="2438400"/>
          </a:xfrm>
        </p:spPr>
        <p:txBody>
          <a:bodyPr/>
          <a:lstStyle/>
          <a:p>
            <a:r>
              <a:rPr lang="en-US" dirty="0"/>
              <a:t>Anne Trent</a:t>
            </a:r>
          </a:p>
          <a:p>
            <a:r>
              <a:rPr lang="en-US" dirty="0"/>
              <a:t>HR Director</a:t>
            </a:r>
          </a:p>
          <a:p>
            <a:r>
              <a:rPr lang="en-US" dirty="0"/>
              <a:t>City of Cartersville</a:t>
            </a:r>
          </a:p>
          <a:p>
            <a:r>
              <a:rPr lang="en-US" dirty="0"/>
              <a:t>July 2022</a:t>
            </a:r>
          </a:p>
          <a:p>
            <a:endParaRPr lang="en-US" dirty="0"/>
          </a:p>
        </p:txBody>
      </p:sp>
    </p:spTree>
    <p:extLst>
      <p:ext uri="{BB962C8B-B14F-4D97-AF65-F5344CB8AC3E}">
        <p14:creationId xmlns:p14="http://schemas.microsoft.com/office/powerpoint/2010/main" val="94382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p:txBody>
          <a:bodyPr/>
          <a:lstStyle/>
          <a:p>
            <a:pPr algn="l"/>
            <a:r>
              <a:rPr lang="en-US" dirty="0"/>
              <a:t>Goal Setting Period</a:t>
            </a:r>
          </a:p>
        </p:txBody>
      </p:sp>
      <p:sp>
        <p:nvSpPr>
          <p:cNvPr id="4" name="Content Placeholder 3">
            <a:extLst>
              <a:ext uri="{FF2B5EF4-FFF2-40B4-BE49-F238E27FC236}">
                <a16:creationId xmlns:a16="http://schemas.microsoft.com/office/drawing/2014/main" id="{095562CD-40D3-4954-B9A9-B9B04E731FB0}"/>
              </a:ext>
            </a:extLst>
          </p:cNvPr>
          <p:cNvSpPr>
            <a:spLocks noGrp="1"/>
          </p:cNvSpPr>
          <p:nvPr>
            <p:ph idx="1"/>
          </p:nvPr>
        </p:nvSpPr>
        <p:spPr/>
        <p:txBody>
          <a:bodyPr/>
          <a:lstStyle/>
          <a:p>
            <a:r>
              <a:rPr lang="en-US" dirty="0"/>
              <a:t>When:	July 11</a:t>
            </a:r>
            <a:r>
              <a:rPr lang="en-US" baseline="30000" dirty="0"/>
              <a:t>th</a:t>
            </a:r>
            <a:r>
              <a:rPr lang="en-US" dirty="0"/>
              <a:t>-August 12</a:t>
            </a:r>
            <a:r>
              <a:rPr lang="en-US" baseline="30000" dirty="0"/>
              <a:t>th</a:t>
            </a:r>
            <a:r>
              <a:rPr lang="en-US" dirty="0"/>
              <a:t> </a:t>
            </a:r>
          </a:p>
          <a:p>
            <a:r>
              <a:rPr lang="en-US" dirty="0"/>
              <a:t>Who: 	All Employees</a:t>
            </a:r>
          </a:p>
          <a:p>
            <a:pPr marL="0" indent="0">
              <a:buNone/>
            </a:pPr>
            <a:endParaRPr lang="en-US" dirty="0"/>
          </a:p>
          <a:p>
            <a:pPr marL="457200" lvl="1" indent="0">
              <a:buNone/>
            </a:pPr>
            <a:endParaRPr lang="en-US" dirty="0"/>
          </a:p>
          <a:p>
            <a:pPr marL="0" indent="0">
              <a:buNone/>
            </a:pPr>
            <a:endParaRPr lang="en-US" dirty="0"/>
          </a:p>
        </p:txBody>
      </p:sp>
      <p:graphicFrame>
        <p:nvGraphicFramePr>
          <p:cNvPr id="9" name="Table 8">
            <a:extLst>
              <a:ext uri="{FF2B5EF4-FFF2-40B4-BE49-F238E27FC236}">
                <a16:creationId xmlns:a16="http://schemas.microsoft.com/office/drawing/2014/main" id="{3FE9D7D7-A746-455B-8E26-EFB0EA53592A}"/>
              </a:ext>
            </a:extLst>
          </p:cNvPr>
          <p:cNvGraphicFramePr>
            <a:graphicFrameLocks noGrp="1"/>
          </p:cNvGraphicFramePr>
          <p:nvPr>
            <p:extLst>
              <p:ext uri="{D42A27DB-BD31-4B8C-83A1-F6EECF244321}">
                <p14:modId xmlns:p14="http://schemas.microsoft.com/office/powerpoint/2010/main" val="3730119148"/>
              </p:ext>
            </p:extLst>
          </p:nvPr>
        </p:nvGraphicFramePr>
        <p:xfrm>
          <a:off x="1714500" y="3579495"/>
          <a:ext cx="15551837" cy="2352040"/>
        </p:xfrm>
        <a:graphic>
          <a:graphicData uri="http://schemas.openxmlformats.org/drawingml/2006/table">
            <a:tbl>
              <a:tblPr firstRow="1" bandRow="1">
                <a:tableStyleId>{5C22544A-7EE6-4342-B048-85BDC9FD1C3A}</a:tableStyleId>
              </a:tblPr>
              <a:tblGrid>
                <a:gridCol w="7858760">
                  <a:extLst>
                    <a:ext uri="{9D8B030D-6E8A-4147-A177-3AD203B41FA5}">
                      <a16:colId xmlns:a16="http://schemas.microsoft.com/office/drawing/2014/main" val="3393712697"/>
                    </a:ext>
                  </a:extLst>
                </a:gridCol>
                <a:gridCol w="7693077">
                  <a:extLst>
                    <a:ext uri="{9D8B030D-6E8A-4147-A177-3AD203B41FA5}">
                      <a16:colId xmlns:a16="http://schemas.microsoft.com/office/drawing/2014/main" val="1331244370"/>
                    </a:ext>
                  </a:extLst>
                </a:gridCol>
              </a:tblGrid>
              <a:tr h="370840">
                <a:tc>
                  <a:txBody>
                    <a:bodyPr/>
                    <a:lstStyle/>
                    <a:p>
                      <a:r>
                        <a:rPr lang="en-US" dirty="0"/>
                        <a:t>Employee</a:t>
                      </a:r>
                    </a:p>
                  </a:txBody>
                  <a:tcPr/>
                </a:tc>
                <a:tc>
                  <a:txBody>
                    <a:bodyPr/>
                    <a:lstStyle/>
                    <a:p>
                      <a:r>
                        <a:rPr lang="en-US" dirty="0"/>
                        <a:t>People Manager</a:t>
                      </a:r>
                    </a:p>
                  </a:txBody>
                  <a:tcPr/>
                </a:tc>
                <a:extLst>
                  <a:ext uri="{0D108BD9-81ED-4DB2-BD59-A6C34878D82A}">
                    <a16:rowId xmlns:a16="http://schemas.microsoft.com/office/drawing/2014/main" val="3730626607"/>
                  </a:ext>
                </a:extLst>
              </a:tr>
              <a:tr h="370840">
                <a:tc>
                  <a:txBody>
                    <a:bodyPr/>
                    <a:lstStyle/>
                    <a:p>
                      <a:r>
                        <a:rPr lang="en-US" sz="2800" dirty="0"/>
                        <a:t>Reviews job responsibilities</a:t>
                      </a:r>
                    </a:p>
                  </a:txBody>
                  <a:tcPr/>
                </a:tc>
                <a:tc>
                  <a:txBody>
                    <a:bodyPr/>
                    <a:lstStyle/>
                    <a:p>
                      <a:r>
                        <a:rPr lang="en-US" sz="2800" dirty="0"/>
                        <a:t>Schedules meeting with employee to discuss goals; makes adjustments as necessary</a:t>
                      </a:r>
                    </a:p>
                  </a:txBody>
                  <a:tcPr/>
                </a:tc>
                <a:extLst>
                  <a:ext uri="{0D108BD9-81ED-4DB2-BD59-A6C34878D82A}">
                    <a16:rowId xmlns:a16="http://schemas.microsoft.com/office/drawing/2014/main" val="1610846376"/>
                  </a:ext>
                </a:extLst>
              </a:tr>
              <a:tr h="370840">
                <a:tc>
                  <a:txBody>
                    <a:bodyPr/>
                    <a:lstStyle/>
                    <a:p>
                      <a:r>
                        <a:rPr lang="en-US" sz="2800" dirty="0"/>
                        <a:t>Drafts goals</a:t>
                      </a:r>
                    </a:p>
                  </a:txBody>
                  <a:tcPr/>
                </a:tc>
                <a:tc>
                  <a:txBody>
                    <a:bodyPr/>
                    <a:lstStyle/>
                    <a:p>
                      <a:r>
                        <a:rPr lang="en-US" sz="2800" dirty="0"/>
                        <a:t>Reviews and approves goals</a:t>
                      </a:r>
                    </a:p>
                  </a:txBody>
                  <a:tcPr/>
                </a:tc>
                <a:extLst>
                  <a:ext uri="{0D108BD9-81ED-4DB2-BD59-A6C34878D82A}">
                    <a16:rowId xmlns:a16="http://schemas.microsoft.com/office/drawing/2014/main" val="2453549874"/>
                  </a:ext>
                </a:extLst>
              </a:tr>
              <a:tr h="0">
                <a:tc>
                  <a:txBody>
                    <a:bodyPr/>
                    <a:lstStyle/>
                    <a:p>
                      <a:r>
                        <a:rPr lang="en-US" sz="2800" dirty="0"/>
                        <a:t>Submits Goal Setting form to Supervisor for approval</a:t>
                      </a:r>
                    </a:p>
                  </a:txBody>
                  <a:tcPr/>
                </a:tc>
                <a:tc>
                  <a:txBody>
                    <a:bodyPr/>
                    <a:lstStyle/>
                    <a:p>
                      <a:r>
                        <a:rPr lang="en-US" sz="2800" dirty="0"/>
                        <a:t>Sends to HR </a:t>
                      </a:r>
                    </a:p>
                  </a:txBody>
                  <a:tcPr/>
                </a:tc>
                <a:extLst>
                  <a:ext uri="{0D108BD9-81ED-4DB2-BD59-A6C34878D82A}">
                    <a16:rowId xmlns:a16="http://schemas.microsoft.com/office/drawing/2014/main" val="901288078"/>
                  </a:ext>
                </a:extLst>
              </a:tr>
            </a:tbl>
          </a:graphicData>
        </a:graphic>
      </p:graphicFrame>
    </p:spTree>
    <p:extLst>
      <p:ext uri="{BB962C8B-B14F-4D97-AF65-F5344CB8AC3E}">
        <p14:creationId xmlns:p14="http://schemas.microsoft.com/office/powerpoint/2010/main" val="136704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a:xfrm>
            <a:off x="457200" y="274638"/>
            <a:ext cx="9144000" cy="1143000"/>
          </a:xfrm>
        </p:spPr>
        <p:txBody>
          <a:bodyPr>
            <a:normAutofit fontScale="90000"/>
          </a:bodyPr>
          <a:lstStyle/>
          <a:p>
            <a:r>
              <a:rPr lang="en-US" dirty="0"/>
              <a:t>7 Reasons Why Goal Setting  Is Important</a:t>
            </a:r>
          </a:p>
        </p:txBody>
      </p:sp>
      <p:sp>
        <p:nvSpPr>
          <p:cNvPr id="4" name="Content Placeholder 3">
            <a:extLst>
              <a:ext uri="{FF2B5EF4-FFF2-40B4-BE49-F238E27FC236}">
                <a16:creationId xmlns:a16="http://schemas.microsoft.com/office/drawing/2014/main" id="{095562CD-40D3-4954-B9A9-B9B04E731FB0}"/>
              </a:ext>
            </a:extLst>
          </p:cNvPr>
          <p:cNvSpPr>
            <a:spLocks noGrp="1"/>
          </p:cNvSpPr>
          <p:nvPr>
            <p:ph idx="1"/>
          </p:nvPr>
        </p:nvSpPr>
        <p:spPr>
          <a:xfrm>
            <a:off x="1104900" y="1417638"/>
            <a:ext cx="16078200" cy="8039100"/>
          </a:xfrm>
        </p:spPr>
        <p:txBody>
          <a:bodyPr>
            <a:noAutofit/>
          </a:bodyPr>
          <a:lstStyle/>
          <a:p>
            <a:r>
              <a:rPr lang="en-US" b="1" dirty="0"/>
              <a:t>Motivates employees</a:t>
            </a:r>
            <a:r>
              <a:rPr lang="en-US" dirty="0"/>
              <a:t>-having a specific goal to work on improves morale.</a:t>
            </a:r>
          </a:p>
          <a:p>
            <a:r>
              <a:rPr lang="en-US" b="1" dirty="0"/>
              <a:t>Prioritizes their work</a:t>
            </a:r>
            <a:r>
              <a:rPr lang="en-US" dirty="0"/>
              <a:t>-helps the employee focus on their priorities.</a:t>
            </a:r>
          </a:p>
          <a:p>
            <a:r>
              <a:rPr lang="en-US" b="1" dirty="0"/>
              <a:t>Helps with Decision Making</a:t>
            </a:r>
            <a:r>
              <a:rPr lang="en-US" dirty="0"/>
              <a:t>-before taking any decision, an employee will evaluate it against their goal.</a:t>
            </a:r>
          </a:p>
          <a:p>
            <a:r>
              <a:rPr lang="en-US" b="1" dirty="0"/>
              <a:t>Teamwork</a:t>
            </a:r>
            <a:r>
              <a:rPr lang="en-US" dirty="0"/>
              <a:t>-when individual goals are linked to organizational goals, it promotes teamwork. </a:t>
            </a:r>
          </a:p>
          <a:p>
            <a:r>
              <a:rPr lang="en-US" b="1" dirty="0"/>
              <a:t>Measure Success</a:t>
            </a:r>
            <a:r>
              <a:rPr lang="en-US" dirty="0"/>
              <a:t>-when utilizing </a:t>
            </a:r>
            <a:r>
              <a:rPr lang="en-US" i="1" dirty="0"/>
              <a:t>SMART </a:t>
            </a:r>
            <a:r>
              <a:rPr lang="en-US" dirty="0"/>
              <a:t>goals, the measure will help everyone evaluate the results.</a:t>
            </a:r>
          </a:p>
          <a:p>
            <a:r>
              <a:rPr lang="en-US" b="1" dirty="0"/>
              <a:t>Guides Employees-g</a:t>
            </a:r>
            <a:r>
              <a:rPr lang="en-US" dirty="0"/>
              <a:t>oals setting guides employees in moving forward in the organization. It acts as a roadmap for the employee towards achieving what they want. </a:t>
            </a:r>
          </a:p>
          <a:p>
            <a:r>
              <a:rPr lang="en-US" b="1" dirty="0"/>
              <a:t>Time Management-t</a:t>
            </a:r>
            <a:r>
              <a:rPr lang="en-US" dirty="0"/>
              <a:t>ime is one of the most important resources. Helps employees to manage their time effectively. </a:t>
            </a:r>
          </a:p>
        </p:txBody>
      </p:sp>
    </p:spTree>
    <p:extLst>
      <p:ext uri="{BB962C8B-B14F-4D97-AF65-F5344CB8AC3E}">
        <p14:creationId xmlns:p14="http://schemas.microsoft.com/office/powerpoint/2010/main" val="93458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ctrTitle"/>
          </p:nvPr>
        </p:nvSpPr>
        <p:spPr>
          <a:xfrm>
            <a:off x="4953000" y="4408487"/>
            <a:ext cx="7772400" cy="1470025"/>
          </a:xfrm>
        </p:spPr>
        <p:txBody>
          <a:bodyPr/>
          <a:lstStyle/>
          <a:p>
            <a:r>
              <a:rPr lang="en-US" dirty="0"/>
              <a:t>SMART Goals-What are they?</a:t>
            </a:r>
          </a:p>
        </p:txBody>
      </p:sp>
    </p:spTree>
    <p:extLst>
      <p:ext uri="{BB962C8B-B14F-4D97-AF65-F5344CB8AC3E}">
        <p14:creationId xmlns:p14="http://schemas.microsoft.com/office/powerpoint/2010/main" val="305973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496-C023-4941-8946-04B68B653CF0}"/>
              </a:ext>
            </a:extLst>
          </p:cNvPr>
          <p:cNvSpPr>
            <a:spLocks noGrp="1"/>
          </p:cNvSpPr>
          <p:nvPr>
            <p:ph type="title"/>
          </p:nvPr>
        </p:nvSpPr>
        <p:spPr/>
        <p:txBody>
          <a:bodyPr/>
          <a:lstStyle/>
          <a:p>
            <a:r>
              <a:rPr lang="en-US" dirty="0"/>
              <a:t>SMART Goals</a:t>
            </a:r>
          </a:p>
        </p:txBody>
      </p:sp>
      <p:pic>
        <p:nvPicPr>
          <p:cNvPr id="3" name="Picture 2">
            <a:extLst>
              <a:ext uri="{FF2B5EF4-FFF2-40B4-BE49-F238E27FC236}">
                <a16:creationId xmlns:a16="http://schemas.microsoft.com/office/drawing/2014/main" id="{78097058-999F-4218-8F9D-C4E7733A459F}"/>
              </a:ext>
            </a:extLst>
          </p:cNvPr>
          <p:cNvPicPr>
            <a:picLocks noChangeAspect="1"/>
          </p:cNvPicPr>
          <p:nvPr/>
        </p:nvPicPr>
        <p:blipFill>
          <a:blip r:embed="rId3"/>
          <a:stretch>
            <a:fillRect/>
          </a:stretch>
        </p:blipFill>
        <p:spPr>
          <a:xfrm>
            <a:off x="298803" y="1933127"/>
            <a:ext cx="17690394" cy="6420746"/>
          </a:xfrm>
          <a:prstGeom prst="rect">
            <a:avLst/>
          </a:prstGeom>
        </p:spPr>
      </p:pic>
    </p:spTree>
    <p:extLst>
      <p:ext uri="{BB962C8B-B14F-4D97-AF65-F5344CB8AC3E}">
        <p14:creationId xmlns:p14="http://schemas.microsoft.com/office/powerpoint/2010/main" val="309473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a:xfrm>
            <a:off x="457200" y="274638"/>
            <a:ext cx="13716000" cy="1143000"/>
          </a:xfrm>
        </p:spPr>
        <p:txBody>
          <a:bodyPr>
            <a:normAutofit/>
          </a:bodyPr>
          <a:lstStyle/>
          <a:p>
            <a:pPr algn="l"/>
            <a:r>
              <a:rPr lang="en-US" dirty="0"/>
              <a:t>Things to consider when creating a SMART Goal</a:t>
            </a:r>
          </a:p>
        </p:txBody>
      </p:sp>
      <p:graphicFrame>
        <p:nvGraphicFramePr>
          <p:cNvPr id="4" name="Table 3">
            <a:extLst>
              <a:ext uri="{FF2B5EF4-FFF2-40B4-BE49-F238E27FC236}">
                <a16:creationId xmlns:a16="http://schemas.microsoft.com/office/drawing/2014/main" id="{9C7FBB32-1BD5-4AA5-9FD0-423B43104B75}"/>
              </a:ext>
            </a:extLst>
          </p:cNvPr>
          <p:cNvGraphicFramePr>
            <a:graphicFrameLocks noGrp="1"/>
          </p:cNvGraphicFramePr>
          <p:nvPr>
            <p:extLst>
              <p:ext uri="{D42A27DB-BD31-4B8C-83A1-F6EECF244321}">
                <p14:modId xmlns:p14="http://schemas.microsoft.com/office/powerpoint/2010/main" val="3314503471"/>
              </p:ext>
            </p:extLst>
          </p:nvPr>
        </p:nvGraphicFramePr>
        <p:xfrm>
          <a:off x="1447800" y="2171700"/>
          <a:ext cx="13565251" cy="52425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376509695"/>
                    </a:ext>
                  </a:extLst>
                </a:gridCol>
                <a:gridCol w="10060051">
                  <a:extLst>
                    <a:ext uri="{9D8B030D-6E8A-4147-A177-3AD203B41FA5}">
                      <a16:colId xmlns:a16="http://schemas.microsoft.com/office/drawing/2014/main" val="2324075257"/>
                    </a:ext>
                  </a:extLst>
                </a:gridCol>
              </a:tblGrid>
              <a:tr h="370840">
                <a:tc>
                  <a:txBody>
                    <a:bodyPr/>
                    <a:lstStyle/>
                    <a:p>
                      <a:r>
                        <a:rPr lang="en-US" sz="3200" i="1" dirty="0"/>
                        <a:t>SMART </a:t>
                      </a:r>
                      <a:r>
                        <a:rPr lang="en-US" sz="3200" i="0" dirty="0"/>
                        <a:t>Goals Steps</a:t>
                      </a:r>
                      <a:endParaRPr lang="en-US" sz="3200" i="1" dirty="0"/>
                    </a:p>
                  </a:txBody>
                  <a:tcPr/>
                </a:tc>
                <a:tc>
                  <a:txBody>
                    <a:bodyPr/>
                    <a:lstStyle/>
                    <a:p>
                      <a:r>
                        <a:rPr lang="en-US" sz="3200" dirty="0"/>
                        <a:t>Crafting a Goal Statement</a:t>
                      </a:r>
                    </a:p>
                  </a:txBody>
                  <a:tcPr/>
                </a:tc>
                <a:extLst>
                  <a:ext uri="{0D108BD9-81ED-4DB2-BD59-A6C34878D82A}">
                    <a16:rowId xmlns:a16="http://schemas.microsoft.com/office/drawing/2014/main" val="2389617093"/>
                  </a:ext>
                </a:extLst>
              </a:tr>
              <a:tr h="370840">
                <a:tc>
                  <a:txBody>
                    <a:bodyPr/>
                    <a:lstStyle/>
                    <a:p>
                      <a:r>
                        <a:rPr lang="en-US" sz="2400" dirty="0"/>
                        <a:t>Initial Goal</a:t>
                      </a:r>
                    </a:p>
                  </a:txBody>
                  <a:tcPr/>
                </a:tc>
                <a:tc>
                  <a:txBody>
                    <a:bodyPr/>
                    <a:lstStyle/>
                    <a:p>
                      <a:r>
                        <a:rPr lang="en-US" sz="2400" dirty="0"/>
                        <a:t>Write the goal you have in mind.</a:t>
                      </a:r>
                    </a:p>
                  </a:txBody>
                  <a:tcPr/>
                </a:tc>
                <a:extLst>
                  <a:ext uri="{0D108BD9-81ED-4DB2-BD59-A6C34878D82A}">
                    <a16:rowId xmlns:a16="http://schemas.microsoft.com/office/drawing/2014/main" val="3200166840"/>
                  </a:ext>
                </a:extLst>
              </a:tr>
              <a:tr h="370840">
                <a:tc>
                  <a:txBody>
                    <a:bodyPr/>
                    <a:lstStyle/>
                    <a:p>
                      <a:r>
                        <a:rPr lang="en-US" sz="2400" b="1" dirty="0"/>
                        <a:t>S</a:t>
                      </a:r>
                      <a:r>
                        <a:rPr lang="en-US" sz="2400" b="0" dirty="0"/>
                        <a:t>pecific</a:t>
                      </a:r>
                      <a:endParaRPr lang="en-US" sz="2400" b="1" dirty="0"/>
                    </a:p>
                  </a:txBody>
                  <a:tcPr/>
                </a:tc>
                <a:tc>
                  <a:txBody>
                    <a:bodyPr/>
                    <a:lstStyle/>
                    <a:p>
                      <a:r>
                        <a:rPr lang="en-US" sz="2400" dirty="0"/>
                        <a:t>What do you want to accomplish?  Who needs to be included?  When do you want to do this? Why is this a goal?</a:t>
                      </a:r>
                    </a:p>
                  </a:txBody>
                  <a:tcPr/>
                </a:tc>
                <a:extLst>
                  <a:ext uri="{0D108BD9-81ED-4DB2-BD59-A6C34878D82A}">
                    <a16:rowId xmlns:a16="http://schemas.microsoft.com/office/drawing/2014/main" val="2375550284"/>
                  </a:ext>
                </a:extLst>
              </a:tr>
              <a:tr h="370840">
                <a:tc>
                  <a:txBody>
                    <a:bodyPr/>
                    <a:lstStyle/>
                    <a:p>
                      <a:r>
                        <a:rPr lang="en-US" sz="2400" b="1" dirty="0"/>
                        <a:t>M</a:t>
                      </a:r>
                      <a:r>
                        <a:rPr lang="en-US" sz="2400" b="0" dirty="0"/>
                        <a:t>easure</a:t>
                      </a:r>
                      <a:endParaRPr lang="en-US" sz="2400" b="1" dirty="0"/>
                    </a:p>
                  </a:txBody>
                  <a:tcPr/>
                </a:tc>
                <a:tc>
                  <a:txBody>
                    <a:bodyPr/>
                    <a:lstStyle/>
                    <a:p>
                      <a:r>
                        <a:rPr lang="en-US" sz="2400" dirty="0"/>
                        <a:t>How can you measure progress and know if you’ve successfully met your goal?</a:t>
                      </a:r>
                    </a:p>
                  </a:txBody>
                  <a:tcPr/>
                </a:tc>
                <a:extLst>
                  <a:ext uri="{0D108BD9-81ED-4DB2-BD59-A6C34878D82A}">
                    <a16:rowId xmlns:a16="http://schemas.microsoft.com/office/drawing/2014/main" val="2795405032"/>
                  </a:ext>
                </a:extLst>
              </a:tr>
              <a:tr h="370840">
                <a:tc>
                  <a:txBody>
                    <a:bodyPr/>
                    <a:lstStyle/>
                    <a:p>
                      <a:r>
                        <a:rPr lang="en-US" sz="2400" b="1" dirty="0"/>
                        <a:t>A</a:t>
                      </a:r>
                      <a:r>
                        <a:rPr lang="en-US" sz="2400" b="0" dirty="0"/>
                        <a:t>ttainable</a:t>
                      </a:r>
                      <a:endParaRPr lang="en-US" sz="2400" b="1" dirty="0"/>
                    </a:p>
                  </a:txBody>
                  <a:tcPr/>
                </a:tc>
                <a:tc>
                  <a:txBody>
                    <a:bodyPr/>
                    <a:lstStyle/>
                    <a:p>
                      <a:r>
                        <a:rPr lang="en-US" sz="2400" dirty="0"/>
                        <a:t>Do you have the skills required to achieve the goal?  If not, can you obtain them?  What’s the motivation for this goal?  Is the amount of effort required on par with what the goal will achieve?</a:t>
                      </a:r>
                    </a:p>
                  </a:txBody>
                  <a:tcPr/>
                </a:tc>
                <a:extLst>
                  <a:ext uri="{0D108BD9-81ED-4DB2-BD59-A6C34878D82A}">
                    <a16:rowId xmlns:a16="http://schemas.microsoft.com/office/drawing/2014/main" val="2287872587"/>
                  </a:ext>
                </a:extLst>
              </a:tr>
              <a:tr h="370840">
                <a:tc>
                  <a:txBody>
                    <a:bodyPr/>
                    <a:lstStyle/>
                    <a:p>
                      <a:r>
                        <a:rPr lang="en-US" sz="2400" b="1" dirty="0"/>
                        <a:t>R</a:t>
                      </a:r>
                      <a:r>
                        <a:rPr lang="en-US" sz="2400" dirty="0"/>
                        <a:t>ealistic</a:t>
                      </a:r>
                    </a:p>
                  </a:txBody>
                  <a:tcPr/>
                </a:tc>
                <a:tc>
                  <a:txBody>
                    <a:bodyPr/>
                    <a:lstStyle/>
                    <a:p>
                      <a:r>
                        <a:rPr lang="en-US" sz="2400" dirty="0"/>
                        <a:t>Why am I setting this goal now?  Is it aligned with the overall objectives?</a:t>
                      </a:r>
                    </a:p>
                  </a:txBody>
                  <a:tcPr/>
                </a:tc>
                <a:extLst>
                  <a:ext uri="{0D108BD9-81ED-4DB2-BD59-A6C34878D82A}">
                    <a16:rowId xmlns:a16="http://schemas.microsoft.com/office/drawing/2014/main" val="780901621"/>
                  </a:ext>
                </a:extLst>
              </a:tr>
              <a:tr h="370840">
                <a:tc>
                  <a:txBody>
                    <a:bodyPr/>
                    <a:lstStyle/>
                    <a:p>
                      <a:r>
                        <a:rPr lang="en-US" sz="2400" b="1" dirty="0"/>
                        <a:t>T</a:t>
                      </a:r>
                      <a:r>
                        <a:rPr lang="en-US" sz="2400" b="0" dirty="0"/>
                        <a:t>ime-Bound</a:t>
                      </a:r>
                      <a:endParaRPr lang="en-US" sz="2400" b="1" dirty="0"/>
                    </a:p>
                  </a:txBody>
                  <a:tcPr/>
                </a:tc>
                <a:tc>
                  <a:txBody>
                    <a:bodyPr/>
                    <a:lstStyle/>
                    <a:p>
                      <a:r>
                        <a:rPr lang="en-US" sz="2400" dirty="0"/>
                        <a:t>What’s the deadline and is it realistic?</a:t>
                      </a:r>
                    </a:p>
                  </a:txBody>
                  <a:tcPr/>
                </a:tc>
                <a:extLst>
                  <a:ext uri="{0D108BD9-81ED-4DB2-BD59-A6C34878D82A}">
                    <a16:rowId xmlns:a16="http://schemas.microsoft.com/office/drawing/2014/main" val="1115031811"/>
                  </a:ext>
                </a:extLst>
              </a:tr>
              <a:tr h="370840">
                <a:tc>
                  <a:txBody>
                    <a:bodyPr/>
                    <a:lstStyle/>
                    <a:p>
                      <a:r>
                        <a:rPr lang="en-US" sz="2400" b="1" i="1" dirty="0"/>
                        <a:t>SMART</a:t>
                      </a:r>
                      <a:r>
                        <a:rPr lang="en-US" sz="2400" dirty="0"/>
                        <a:t> Goal</a:t>
                      </a:r>
                    </a:p>
                  </a:txBody>
                  <a:tcPr/>
                </a:tc>
                <a:tc>
                  <a:txBody>
                    <a:bodyPr/>
                    <a:lstStyle/>
                    <a:p>
                      <a:r>
                        <a:rPr lang="en-US" sz="2400" dirty="0"/>
                        <a:t>Review what you have written and craft a new goal statement based on what the answers to the questions above have revealed.</a:t>
                      </a:r>
                    </a:p>
                  </a:txBody>
                  <a:tcPr/>
                </a:tc>
                <a:extLst>
                  <a:ext uri="{0D108BD9-81ED-4DB2-BD59-A6C34878D82A}">
                    <a16:rowId xmlns:a16="http://schemas.microsoft.com/office/drawing/2014/main" val="3272033461"/>
                  </a:ext>
                </a:extLst>
              </a:tr>
            </a:tbl>
          </a:graphicData>
        </a:graphic>
      </p:graphicFrame>
    </p:spTree>
    <p:extLst>
      <p:ext uri="{BB962C8B-B14F-4D97-AF65-F5344CB8AC3E}">
        <p14:creationId xmlns:p14="http://schemas.microsoft.com/office/powerpoint/2010/main" val="373979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p:txBody>
          <a:bodyPr/>
          <a:lstStyle/>
          <a:p>
            <a:pPr algn="l"/>
            <a:r>
              <a:rPr lang="en-US" dirty="0"/>
              <a:t>SMART-</a:t>
            </a:r>
            <a:r>
              <a:rPr lang="en-US" i="1" dirty="0"/>
              <a:t>ER Goals</a:t>
            </a:r>
            <a:endParaRPr lang="en-US" dirty="0"/>
          </a:p>
        </p:txBody>
      </p:sp>
      <p:sp>
        <p:nvSpPr>
          <p:cNvPr id="4" name="Content Placeholder 3">
            <a:extLst>
              <a:ext uri="{FF2B5EF4-FFF2-40B4-BE49-F238E27FC236}">
                <a16:creationId xmlns:a16="http://schemas.microsoft.com/office/drawing/2014/main" id="{095562CD-40D3-4954-B9A9-B9B04E731FB0}"/>
              </a:ext>
            </a:extLst>
          </p:cNvPr>
          <p:cNvSpPr>
            <a:spLocks noGrp="1"/>
          </p:cNvSpPr>
          <p:nvPr>
            <p:ph idx="4294967295"/>
          </p:nvPr>
        </p:nvSpPr>
        <p:spPr>
          <a:xfrm>
            <a:off x="0" y="1600200"/>
            <a:ext cx="13639800" cy="6591300"/>
          </a:xfrm>
        </p:spPr>
        <p:txBody>
          <a:bodyPr>
            <a:normAutofit/>
          </a:bodyPr>
          <a:lstStyle/>
          <a:p>
            <a:pPr marL="0" indent="0">
              <a:buNone/>
            </a:pPr>
            <a:endParaRPr lang="en-US" sz="4000" b="1" dirty="0"/>
          </a:p>
          <a:p>
            <a:pPr marL="0" indent="0">
              <a:buNone/>
            </a:pPr>
            <a:endParaRPr lang="en-US" sz="4000" b="1" dirty="0"/>
          </a:p>
          <a:p>
            <a:pPr marL="0" indent="0">
              <a:buNone/>
            </a:pPr>
            <a:endParaRPr lang="en-US" b="1" dirty="0"/>
          </a:p>
          <a:p>
            <a:pPr marL="0" indent="0">
              <a:buNone/>
            </a:pPr>
            <a:endParaRPr lang="en-US" b="1" dirty="0"/>
          </a:p>
          <a:p>
            <a:pPr marL="0" indent="0">
              <a:buNone/>
            </a:pPr>
            <a:endParaRPr lang="en-US" dirty="0"/>
          </a:p>
          <a:p>
            <a:pPr marL="0" indent="0">
              <a:buNone/>
            </a:pPr>
            <a:endParaRPr lang="en-US" dirty="0"/>
          </a:p>
          <a:p>
            <a:pPr marL="0" indent="0">
              <a:buNone/>
            </a:pPr>
            <a:endParaRPr lang="en-US" dirty="0"/>
          </a:p>
        </p:txBody>
      </p:sp>
      <p:graphicFrame>
        <p:nvGraphicFramePr>
          <p:cNvPr id="5" name="Table 4">
            <a:extLst>
              <a:ext uri="{FF2B5EF4-FFF2-40B4-BE49-F238E27FC236}">
                <a16:creationId xmlns:a16="http://schemas.microsoft.com/office/drawing/2014/main" id="{6AF9C2A0-4636-46EF-BC72-52958E5766C7}"/>
              </a:ext>
            </a:extLst>
          </p:cNvPr>
          <p:cNvGraphicFramePr>
            <a:graphicFrameLocks noGrp="1"/>
          </p:cNvGraphicFramePr>
          <p:nvPr>
            <p:extLst>
              <p:ext uri="{D42A27DB-BD31-4B8C-83A1-F6EECF244321}">
                <p14:modId xmlns:p14="http://schemas.microsoft.com/office/powerpoint/2010/main" val="1095872637"/>
              </p:ext>
            </p:extLst>
          </p:nvPr>
        </p:nvGraphicFramePr>
        <p:xfrm>
          <a:off x="2263002" y="1911158"/>
          <a:ext cx="12192000" cy="62230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528979134"/>
                    </a:ext>
                  </a:extLst>
                </a:gridCol>
                <a:gridCol w="6705600">
                  <a:extLst>
                    <a:ext uri="{9D8B030D-6E8A-4147-A177-3AD203B41FA5}">
                      <a16:colId xmlns:a16="http://schemas.microsoft.com/office/drawing/2014/main" val="780479150"/>
                    </a:ext>
                  </a:extLst>
                </a:gridCol>
              </a:tblGrid>
              <a:tr h="370840">
                <a:tc>
                  <a:txBody>
                    <a:bodyPr/>
                    <a:lstStyle/>
                    <a:p>
                      <a:r>
                        <a:rPr lang="en-US" i="1" dirty="0"/>
                        <a:t>SMART </a:t>
                      </a:r>
                      <a:r>
                        <a:rPr lang="en-US" i="0" dirty="0"/>
                        <a:t>Meaning</a:t>
                      </a:r>
                      <a:endParaRPr lang="en-US" i="1" dirty="0"/>
                    </a:p>
                  </a:txBody>
                  <a:tcPr/>
                </a:tc>
                <a:tc>
                  <a:txBody>
                    <a:bodyPr/>
                    <a:lstStyle/>
                    <a:p>
                      <a:r>
                        <a:rPr lang="en-US" dirty="0"/>
                        <a:t>Example #1</a:t>
                      </a:r>
                    </a:p>
                  </a:txBody>
                  <a:tcPr/>
                </a:tc>
                <a:extLst>
                  <a:ext uri="{0D108BD9-81ED-4DB2-BD59-A6C34878D82A}">
                    <a16:rowId xmlns:a16="http://schemas.microsoft.com/office/drawing/2014/main" val="1048730114"/>
                  </a:ext>
                </a:extLst>
              </a:tr>
              <a:tr h="144462">
                <a:tc>
                  <a:txBody>
                    <a:bodyPr/>
                    <a:lstStyle/>
                    <a:p>
                      <a:r>
                        <a:rPr lang="en-US" b="1" dirty="0"/>
                        <a:t>Specific:</a:t>
                      </a:r>
                      <a:r>
                        <a:rPr lang="en-US" dirty="0"/>
                        <a:t> Make sure you define your goal carefully and clearly.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t>
                      </a:r>
                      <a:r>
                        <a:rPr lang="en-US" b="1" dirty="0"/>
                        <a:t>a goal could be organization, but a specific goal could be organization of your cubicle.</a:t>
                      </a:r>
                    </a:p>
                  </a:txBody>
                  <a:tcPr/>
                </a:tc>
                <a:extLst>
                  <a:ext uri="{0D108BD9-81ED-4DB2-BD59-A6C34878D82A}">
                    <a16:rowId xmlns:a16="http://schemas.microsoft.com/office/drawing/2014/main" val="1674825810"/>
                  </a:ext>
                </a:extLst>
              </a:tr>
              <a:tr h="370840">
                <a:tc>
                  <a:txBody>
                    <a:bodyPr/>
                    <a:lstStyle/>
                    <a:p>
                      <a:r>
                        <a:rPr lang="en-US" b="1" dirty="0"/>
                        <a:t>Measurable:</a:t>
                      </a:r>
                      <a:r>
                        <a:rPr lang="en-US" dirty="0"/>
                        <a:t> Include something in your goal that you can measure</a:t>
                      </a:r>
                    </a:p>
                  </a:txBody>
                  <a:tcPr/>
                </a:tc>
                <a:tc>
                  <a:txBody>
                    <a:bodyPr/>
                    <a:lstStyle/>
                    <a:p>
                      <a:r>
                        <a:rPr lang="en-US" dirty="0"/>
                        <a:t>…such as a goal of organizing your desk, filing cabinet and floor </a:t>
                      </a:r>
                      <a:r>
                        <a:rPr lang="en-US" b="1" dirty="0"/>
                        <a:t>within three months.</a:t>
                      </a:r>
                    </a:p>
                  </a:txBody>
                  <a:tcPr/>
                </a:tc>
                <a:extLst>
                  <a:ext uri="{0D108BD9-81ED-4DB2-BD59-A6C34878D82A}">
                    <a16:rowId xmlns:a16="http://schemas.microsoft.com/office/drawing/2014/main" val="1257280179"/>
                  </a:ext>
                </a:extLst>
              </a:tr>
              <a:tr h="370840">
                <a:tc>
                  <a:txBody>
                    <a:bodyPr/>
                    <a:lstStyle/>
                    <a:p>
                      <a:r>
                        <a:rPr lang="en-US" b="1" dirty="0"/>
                        <a:t>Achievable:</a:t>
                      </a:r>
                      <a:r>
                        <a:rPr lang="en-US" dirty="0"/>
                        <a:t> Find a goal that you are likely to meet with your current schedule.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want to organize your filing cabinet this month, </a:t>
                      </a:r>
                      <a:r>
                        <a:rPr lang="en-US" b="1" dirty="0"/>
                        <a:t>make sure you have enough time each week to clean and organize one of the four drawers.</a:t>
                      </a:r>
                    </a:p>
                  </a:txBody>
                  <a:tcPr/>
                </a:tc>
                <a:extLst>
                  <a:ext uri="{0D108BD9-81ED-4DB2-BD59-A6C34878D82A}">
                    <a16:rowId xmlns:a16="http://schemas.microsoft.com/office/drawing/2014/main" val="2022313900"/>
                  </a:ext>
                </a:extLst>
              </a:tr>
              <a:tr h="370840">
                <a:tc>
                  <a:txBody>
                    <a:bodyPr/>
                    <a:lstStyle/>
                    <a:p>
                      <a:r>
                        <a:rPr lang="en-US" b="1" dirty="0"/>
                        <a:t>Realistic:</a:t>
                      </a:r>
                      <a:r>
                        <a:rPr lang="en-US" dirty="0"/>
                        <a:t> Ensure that you can actually meet the goal.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Choose to organize one area of your workspace per week</a:t>
                      </a:r>
                      <a:r>
                        <a:rPr lang="en-US" dirty="0"/>
                        <a:t>, rather than the entire cubicle, for example.</a:t>
                      </a:r>
                    </a:p>
                  </a:txBody>
                  <a:tcPr/>
                </a:tc>
                <a:extLst>
                  <a:ext uri="{0D108BD9-81ED-4DB2-BD59-A6C34878D82A}">
                    <a16:rowId xmlns:a16="http://schemas.microsoft.com/office/drawing/2014/main" val="3815419769"/>
                  </a:ext>
                </a:extLst>
              </a:tr>
              <a:tr h="370840">
                <a:tc>
                  <a:txBody>
                    <a:bodyPr/>
                    <a:lstStyle/>
                    <a:p>
                      <a:r>
                        <a:rPr lang="en-US" b="1" dirty="0"/>
                        <a:t>Time-bound:</a:t>
                      </a:r>
                      <a:r>
                        <a:rPr lang="en-US" dirty="0"/>
                        <a:t> Give your goal a time frame so that you can plan for your success.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t>
                      </a:r>
                      <a:r>
                        <a:rPr lang="en-US" b="1" dirty="0"/>
                        <a:t>if you plan to finish organizing before the first day of the next quarter</a:t>
                      </a:r>
                      <a:r>
                        <a:rPr lang="en-US" dirty="0"/>
                        <a:t>, you know when you need to complete your last task to succeed at this goal.</a:t>
                      </a:r>
                    </a:p>
                    <a:p>
                      <a:endParaRPr lang="en-US" dirty="0"/>
                    </a:p>
                  </a:txBody>
                  <a:tcPr/>
                </a:tc>
                <a:extLst>
                  <a:ext uri="{0D108BD9-81ED-4DB2-BD59-A6C34878D82A}">
                    <a16:rowId xmlns:a16="http://schemas.microsoft.com/office/drawing/2014/main" val="20676789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Evaluate:</a:t>
                      </a:r>
                      <a:r>
                        <a:rPr lang="en-US" dirty="0">
                          <a:solidFill>
                            <a:srgbClr val="FF0000"/>
                          </a:solidFill>
                        </a:rPr>
                        <a:t> </a:t>
                      </a:r>
                      <a:r>
                        <a:rPr lang="en-US" dirty="0"/>
                        <a:t>Choose a regular time to check on your goal's progress.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t>
                      </a:r>
                      <a:r>
                        <a:rPr lang="en-US" b="1" dirty="0"/>
                        <a:t>check every two weeks to be sure you have made progress on your project</a:t>
                      </a:r>
                      <a:r>
                        <a:rPr lang="en-US" dirty="0"/>
                        <a:t> in order to achieve your goal.</a:t>
                      </a:r>
                    </a:p>
                    <a:p>
                      <a:endParaRPr lang="en-US" dirty="0"/>
                    </a:p>
                  </a:txBody>
                  <a:tcPr/>
                </a:tc>
                <a:extLst>
                  <a:ext uri="{0D108BD9-81ED-4DB2-BD59-A6C34878D82A}">
                    <a16:rowId xmlns:a16="http://schemas.microsoft.com/office/drawing/2014/main" val="30339464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Readjust:</a:t>
                      </a:r>
                      <a:r>
                        <a:rPr lang="en-US" dirty="0">
                          <a:solidFill>
                            <a:srgbClr val="FF0000"/>
                          </a:solidFill>
                        </a:rPr>
                        <a:t> </a:t>
                      </a:r>
                      <a:r>
                        <a:rPr lang="en-US" dirty="0"/>
                        <a:t>Be prepared to change your plan as needed.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get assignments that require overtime, for instance, </a:t>
                      </a:r>
                      <a:r>
                        <a:rPr lang="en-US" b="1" dirty="0"/>
                        <a:t>be flexible and spread your project over the week instead.</a:t>
                      </a:r>
                    </a:p>
                    <a:p>
                      <a:endParaRPr lang="en-US" dirty="0"/>
                    </a:p>
                  </a:txBody>
                  <a:tcPr/>
                </a:tc>
                <a:extLst>
                  <a:ext uri="{0D108BD9-81ED-4DB2-BD59-A6C34878D82A}">
                    <a16:rowId xmlns:a16="http://schemas.microsoft.com/office/drawing/2014/main" val="4128248165"/>
                  </a:ext>
                </a:extLst>
              </a:tr>
            </a:tbl>
          </a:graphicData>
        </a:graphic>
      </p:graphicFrame>
      <p:sp>
        <p:nvSpPr>
          <p:cNvPr id="6" name="Rectangle 5">
            <a:extLst>
              <a:ext uri="{FF2B5EF4-FFF2-40B4-BE49-F238E27FC236}">
                <a16:creationId xmlns:a16="http://schemas.microsoft.com/office/drawing/2014/main" id="{33473766-FFD1-4EA2-8428-0837BF01DCCB}"/>
              </a:ext>
            </a:extLst>
          </p:cNvPr>
          <p:cNvSpPr/>
          <p:nvPr/>
        </p:nvSpPr>
        <p:spPr>
          <a:xfrm>
            <a:off x="815202" y="1911158"/>
            <a:ext cx="13639800" cy="369332"/>
          </a:xfrm>
          <a:prstGeom prst="rect">
            <a:avLst/>
          </a:prstGeom>
        </p:spPr>
        <p:txBody>
          <a:bodyPr wrap="square">
            <a:spAutoFit/>
          </a:bodyPr>
          <a:lstStyle/>
          <a:p>
            <a:pPr algn="ctr"/>
            <a:r>
              <a:rPr lang="en-US" dirty="0"/>
              <a:t> </a:t>
            </a:r>
          </a:p>
        </p:txBody>
      </p:sp>
    </p:spTree>
    <p:extLst>
      <p:ext uri="{BB962C8B-B14F-4D97-AF65-F5344CB8AC3E}">
        <p14:creationId xmlns:p14="http://schemas.microsoft.com/office/powerpoint/2010/main" val="959419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a:xfrm>
            <a:off x="457200" y="274638"/>
            <a:ext cx="12801600" cy="1143000"/>
          </a:xfrm>
        </p:spPr>
        <p:txBody>
          <a:bodyPr>
            <a:normAutofit/>
          </a:bodyPr>
          <a:lstStyle/>
          <a:p>
            <a:pPr algn="l"/>
            <a:r>
              <a:rPr lang="en-US" dirty="0"/>
              <a:t>More Examples of What </a:t>
            </a:r>
            <a:r>
              <a:rPr lang="en-US" i="1" dirty="0"/>
              <a:t>SMART</a:t>
            </a:r>
            <a:r>
              <a:rPr lang="en-US" dirty="0"/>
              <a:t> Goals Look Like…</a:t>
            </a:r>
          </a:p>
        </p:txBody>
      </p:sp>
      <p:sp>
        <p:nvSpPr>
          <p:cNvPr id="4" name="Content Placeholder 3">
            <a:extLst>
              <a:ext uri="{FF2B5EF4-FFF2-40B4-BE49-F238E27FC236}">
                <a16:creationId xmlns:a16="http://schemas.microsoft.com/office/drawing/2014/main" id="{095562CD-40D3-4954-B9A9-B9B04E731FB0}"/>
              </a:ext>
            </a:extLst>
          </p:cNvPr>
          <p:cNvSpPr>
            <a:spLocks noGrp="1"/>
          </p:cNvSpPr>
          <p:nvPr>
            <p:ph idx="1"/>
          </p:nvPr>
        </p:nvSpPr>
        <p:spPr>
          <a:xfrm>
            <a:off x="457200" y="1600200"/>
            <a:ext cx="17830800" cy="7658100"/>
          </a:xfrm>
        </p:spPr>
        <p:txBody>
          <a:bodyPr>
            <a:normAutofit/>
          </a:bodyPr>
          <a:lstStyle/>
          <a:p>
            <a:pPr marL="0" indent="0">
              <a:buNone/>
            </a:pPr>
            <a:endParaRPr lang="en-US" b="1" dirty="0"/>
          </a:p>
          <a:p>
            <a:pPr marL="0" indent="0">
              <a:buNone/>
            </a:pPr>
            <a:endParaRPr lang="en-US" b="1" dirty="0"/>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p>
          <a:p>
            <a:pPr marL="0" indent="0">
              <a:buNone/>
            </a:pPr>
            <a:endParaRPr lang="en-US" b="1" dirty="0"/>
          </a:p>
        </p:txBody>
      </p:sp>
      <p:graphicFrame>
        <p:nvGraphicFramePr>
          <p:cNvPr id="5" name="Table 4">
            <a:extLst>
              <a:ext uri="{FF2B5EF4-FFF2-40B4-BE49-F238E27FC236}">
                <a16:creationId xmlns:a16="http://schemas.microsoft.com/office/drawing/2014/main" id="{FBA0B1C2-D135-4814-9E56-E7D47B5CC2A3}"/>
              </a:ext>
            </a:extLst>
          </p:cNvPr>
          <p:cNvGraphicFramePr>
            <a:graphicFrameLocks noGrp="1"/>
          </p:cNvGraphicFramePr>
          <p:nvPr>
            <p:extLst>
              <p:ext uri="{D42A27DB-BD31-4B8C-83A1-F6EECF244321}">
                <p14:modId xmlns:p14="http://schemas.microsoft.com/office/powerpoint/2010/main" val="1280487213"/>
              </p:ext>
            </p:extLst>
          </p:nvPr>
        </p:nvGraphicFramePr>
        <p:xfrm>
          <a:off x="457200" y="2660650"/>
          <a:ext cx="17373599" cy="5161280"/>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val="2114401361"/>
                    </a:ext>
                  </a:extLst>
                </a:gridCol>
                <a:gridCol w="5212080">
                  <a:extLst>
                    <a:ext uri="{9D8B030D-6E8A-4147-A177-3AD203B41FA5}">
                      <a16:colId xmlns:a16="http://schemas.microsoft.com/office/drawing/2014/main" val="4010132081"/>
                    </a:ext>
                  </a:extLst>
                </a:gridCol>
                <a:gridCol w="1500447">
                  <a:extLst>
                    <a:ext uri="{9D8B030D-6E8A-4147-A177-3AD203B41FA5}">
                      <a16:colId xmlns:a16="http://schemas.microsoft.com/office/drawing/2014/main" val="1351945922"/>
                    </a:ext>
                  </a:extLst>
                </a:gridCol>
                <a:gridCol w="1816331">
                  <a:extLst>
                    <a:ext uri="{9D8B030D-6E8A-4147-A177-3AD203B41FA5}">
                      <a16:colId xmlns:a16="http://schemas.microsoft.com/office/drawing/2014/main" val="1359540353"/>
                    </a:ext>
                  </a:extLst>
                </a:gridCol>
                <a:gridCol w="1737360">
                  <a:extLst>
                    <a:ext uri="{9D8B030D-6E8A-4147-A177-3AD203B41FA5}">
                      <a16:colId xmlns:a16="http://schemas.microsoft.com/office/drawing/2014/main" val="3861015316"/>
                    </a:ext>
                  </a:extLst>
                </a:gridCol>
                <a:gridCol w="1579418">
                  <a:extLst>
                    <a:ext uri="{9D8B030D-6E8A-4147-A177-3AD203B41FA5}">
                      <a16:colId xmlns:a16="http://schemas.microsoft.com/office/drawing/2014/main" val="2239875786"/>
                    </a:ext>
                  </a:extLst>
                </a:gridCol>
                <a:gridCol w="2053243">
                  <a:extLst>
                    <a:ext uri="{9D8B030D-6E8A-4147-A177-3AD203B41FA5}">
                      <a16:colId xmlns:a16="http://schemas.microsoft.com/office/drawing/2014/main" val="2079417019"/>
                    </a:ext>
                  </a:extLst>
                </a:gridCol>
              </a:tblGrid>
              <a:tr h="492125">
                <a:tc>
                  <a:txBody>
                    <a:bodyPr/>
                    <a:lstStyle/>
                    <a:p>
                      <a:r>
                        <a:rPr lang="en-US" sz="2400" u="sng" dirty="0"/>
                        <a:t>Not</a:t>
                      </a:r>
                      <a:r>
                        <a:rPr lang="en-US" sz="2400" dirty="0"/>
                        <a:t> a </a:t>
                      </a:r>
                      <a:r>
                        <a:rPr lang="en-US" sz="2400" i="1" dirty="0"/>
                        <a:t>SMART </a:t>
                      </a:r>
                      <a:r>
                        <a:rPr lang="en-US" sz="2400" i="0" dirty="0"/>
                        <a:t>Goal</a:t>
                      </a:r>
                      <a:endParaRPr lang="en-US" sz="2400" dirty="0"/>
                    </a:p>
                  </a:txBody>
                  <a:tcPr/>
                </a:tc>
                <a:tc>
                  <a:txBody>
                    <a:bodyPr/>
                    <a:lstStyle/>
                    <a:p>
                      <a:r>
                        <a:rPr lang="en-US" sz="2400" i="1" dirty="0"/>
                        <a:t>SMART </a:t>
                      </a:r>
                      <a:r>
                        <a:rPr lang="en-US" sz="2400" i="0" dirty="0"/>
                        <a:t>Goal</a:t>
                      </a:r>
                      <a:endParaRPr lang="en-US" sz="2400" i="1" dirty="0"/>
                    </a:p>
                  </a:txBody>
                  <a:tcPr/>
                </a:tc>
                <a:tc>
                  <a:txBody>
                    <a:bodyPr/>
                    <a:lstStyle/>
                    <a:p>
                      <a:r>
                        <a:rPr lang="en-US" sz="2400" dirty="0"/>
                        <a:t>Specific</a:t>
                      </a:r>
                    </a:p>
                  </a:txBody>
                  <a:tcPr/>
                </a:tc>
                <a:tc>
                  <a:txBody>
                    <a:bodyPr/>
                    <a:lstStyle/>
                    <a:p>
                      <a:r>
                        <a:rPr lang="en-US" sz="2400" dirty="0"/>
                        <a:t>Measurable</a:t>
                      </a:r>
                    </a:p>
                  </a:txBody>
                  <a:tcPr/>
                </a:tc>
                <a:tc>
                  <a:txBody>
                    <a:bodyPr/>
                    <a:lstStyle/>
                    <a:p>
                      <a:r>
                        <a:rPr lang="en-US" sz="2400" dirty="0"/>
                        <a:t>Achievable</a:t>
                      </a:r>
                    </a:p>
                  </a:txBody>
                  <a:tcPr/>
                </a:tc>
                <a:tc>
                  <a:txBody>
                    <a:bodyPr/>
                    <a:lstStyle/>
                    <a:p>
                      <a:r>
                        <a:rPr lang="en-US" sz="2400" dirty="0"/>
                        <a:t>Relevant</a:t>
                      </a:r>
                    </a:p>
                  </a:txBody>
                  <a:tcPr/>
                </a:tc>
                <a:tc>
                  <a:txBody>
                    <a:bodyPr/>
                    <a:lstStyle/>
                    <a:p>
                      <a:r>
                        <a:rPr lang="en-US" sz="2400" dirty="0"/>
                        <a:t>Time Bound</a:t>
                      </a:r>
                    </a:p>
                  </a:txBody>
                  <a:tcPr/>
                </a:tc>
                <a:extLst>
                  <a:ext uri="{0D108BD9-81ED-4DB2-BD59-A6C34878D82A}">
                    <a16:rowId xmlns:a16="http://schemas.microsoft.com/office/drawing/2014/main" val="2413269100"/>
                  </a:ext>
                </a:extLst>
              </a:tr>
              <a:tr h="0">
                <a:tc>
                  <a:txBody>
                    <a:bodyPr/>
                    <a:lstStyle/>
                    <a:p>
                      <a:r>
                        <a:rPr lang="en-US" sz="2400" dirty="0"/>
                        <a:t>Provide good service to customers.</a:t>
                      </a:r>
                    </a:p>
                    <a:p>
                      <a:endParaRPr lang="en-US" sz="2400" dirty="0"/>
                    </a:p>
                  </a:txBody>
                  <a:tcPr/>
                </a:tc>
                <a:tc>
                  <a:txBody>
                    <a:bodyPr/>
                    <a:lstStyle/>
                    <a:p>
                      <a:r>
                        <a:rPr lang="en-US" sz="2400" dirty="0"/>
                        <a:t>Increase Customer Satisfaction score to 90% this year.</a:t>
                      </a:r>
                    </a:p>
                  </a:txBody>
                  <a:tcPr/>
                </a:tc>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extLst>
                  <a:ext uri="{0D108BD9-81ED-4DB2-BD59-A6C34878D82A}">
                    <a16:rowId xmlns:a16="http://schemas.microsoft.com/office/drawing/2014/main" val="3182311564"/>
                  </a:ext>
                </a:extLst>
              </a:tr>
              <a:tr h="492125">
                <a:tc>
                  <a:txBody>
                    <a:bodyPr/>
                    <a:lstStyle/>
                    <a:p>
                      <a:r>
                        <a:rPr lang="en-US" sz="2400" dirty="0"/>
                        <a:t>Be safe on refuse truck.</a:t>
                      </a:r>
                    </a:p>
                  </a:txBody>
                  <a:tcPr/>
                </a:tc>
                <a:tc>
                  <a:txBody>
                    <a:bodyPr/>
                    <a:lstStyle/>
                    <a:p>
                      <a:r>
                        <a:rPr lang="en-US" sz="2400" dirty="0"/>
                        <a:t>Incur zero injuries on refuse trucks in FY 2022-2023.</a:t>
                      </a:r>
                    </a:p>
                  </a:txBody>
                  <a:tcPr/>
                </a:tc>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extLst>
                  <a:ext uri="{0D108BD9-81ED-4DB2-BD59-A6C34878D82A}">
                    <a16:rowId xmlns:a16="http://schemas.microsoft.com/office/drawing/2014/main" val="3723702003"/>
                  </a:ext>
                </a:extLst>
              </a:tr>
              <a:tr h="885825">
                <a:tc>
                  <a:txBody>
                    <a:bodyPr/>
                    <a:lstStyle/>
                    <a:p>
                      <a:r>
                        <a:rPr lang="en-US" sz="2400" dirty="0"/>
                        <a:t> Mow sports fields regularly.</a:t>
                      </a:r>
                    </a:p>
                  </a:txBody>
                  <a:tcPr/>
                </a:tc>
                <a:tc>
                  <a:txBody>
                    <a:bodyPr/>
                    <a:lstStyle/>
                    <a:p>
                      <a:r>
                        <a:rPr lang="en-US" sz="2400" dirty="0"/>
                        <a:t>Mow sports fields once per week in the Spring and Summer months.</a:t>
                      </a:r>
                    </a:p>
                  </a:txBody>
                  <a:tcPr/>
                </a:tc>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extLst>
                  <a:ext uri="{0D108BD9-81ED-4DB2-BD59-A6C34878D82A}">
                    <a16:rowId xmlns:a16="http://schemas.microsoft.com/office/drawing/2014/main" val="19685225"/>
                  </a:ext>
                </a:extLst>
              </a:tr>
              <a:tr h="885825">
                <a:tc>
                  <a:txBody>
                    <a:bodyPr/>
                    <a:lstStyle/>
                    <a:p>
                      <a:r>
                        <a:rPr lang="en-US" sz="2400" dirty="0"/>
                        <a:t>Obtain my CDL.</a:t>
                      </a:r>
                    </a:p>
                  </a:txBody>
                  <a:tcPr/>
                </a:tc>
                <a:tc>
                  <a:txBody>
                    <a:bodyPr/>
                    <a:lstStyle/>
                    <a:p>
                      <a:r>
                        <a:rPr lang="en-US" sz="2400" dirty="0"/>
                        <a:t>Take and pass the test to obtain my CDL by Nov 2022.</a:t>
                      </a:r>
                    </a:p>
                  </a:txBody>
                  <a:tcPr/>
                </a:tc>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extLst>
                  <a:ext uri="{0D108BD9-81ED-4DB2-BD59-A6C34878D82A}">
                    <a16:rowId xmlns:a16="http://schemas.microsoft.com/office/drawing/2014/main" val="1033478007"/>
                  </a:ext>
                </a:extLst>
              </a:tr>
              <a:tr h="885825">
                <a:tc>
                  <a:txBody>
                    <a:bodyPr/>
                    <a:lstStyle/>
                    <a:p>
                      <a:r>
                        <a:rPr lang="en-US" sz="2400" dirty="0"/>
                        <a:t>Learn a new skill.</a:t>
                      </a:r>
                    </a:p>
                  </a:txBody>
                  <a:tcPr/>
                </a:tc>
                <a:tc>
                  <a:txBody>
                    <a:bodyPr/>
                    <a:lstStyle/>
                    <a:p>
                      <a:r>
                        <a:rPr lang="en-US" sz="2400" dirty="0"/>
                        <a:t>Learn Microsoft Excel by completing a course by Q4 2022.</a:t>
                      </a:r>
                    </a:p>
                  </a:txBody>
                  <a:tcPr/>
                </a:tc>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txBody>
                  <a:tcPr/>
                </a:tc>
                <a:extLst>
                  <a:ext uri="{0D108BD9-81ED-4DB2-BD59-A6C34878D82A}">
                    <a16:rowId xmlns:a16="http://schemas.microsoft.com/office/drawing/2014/main" val="43761204"/>
                  </a:ext>
                </a:extLst>
              </a:tr>
            </a:tbl>
          </a:graphicData>
        </a:graphic>
      </p:graphicFrame>
    </p:spTree>
    <p:extLst>
      <p:ext uri="{BB962C8B-B14F-4D97-AF65-F5344CB8AC3E}">
        <p14:creationId xmlns:p14="http://schemas.microsoft.com/office/powerpoint/2010/main" val="16436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p:txBody>
          <a:bodyPr/>
          <a:lstStyle/>
          <a:p>
            <a:pPr algn="l"/>
            <a:r>
              <a:rPr lang="en-US" dirty="0"/>
              <a:t>Goal Setting Form</a:t>
            </a:r>
          </a:p>
        </p:txBody>
      </p:sp>
      <p:pic>
        <p:nvPicPr>
          <p:cNvPr id="4" name="Picture 3">
            <a:extLst>
              <a:ext uri="{FF2B5EF4-FFF2-40B4-BE49-F238E27FC236}">
                <a16:creationId xmlns:a16="http://schemas.microsoft.com/office/drawing/2014/main" id="{CB49F863-5EC1-4273-8D8C-F70A538C8959}"/>
              </a:ext>
            </a:extLst>
          </p:cNvPr>
          <p:cNvPicPr>
            <a:picLocks noChangeAspect="1"/>
          </p:cNvPicPr>
          <p:nvPr/>
        </p:nvPicPr>
        <p:blipFill>
          <a:blip r:embed="rId4"/>
          <a:stretch>
            <a:fillRect/>
          </a:stretch>
        </p:blipFill>
        <p:spPr>
          <a:xfrm>
            <a:off x="4800600" y="1609627"/>
            <a:ext cx="8077200" cy="7420073"/>
          </a:xfrm>
          <a:prstGeom prst="rect">
            <a:avLst/>
          </a:prstGeom>
        </p:spPr>
      </p:pic>
    </p:spTree>
    <p:extLst>
      <p:ext uri="{BB962C8B-B14F-4D97-AF65-F5344CB8AC3E}">
        <p14:creationId xmlns:p14="http://schemas.microsoft.com/office/powerpoint/2010/main" val="852552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p:txBody>
          <a:bodyPr/>
          <a:lstStyle/>
          <a:p>
            <a:pPr algn="l"/>
            <a:r>
              <a:rPr lang="en-US" dirty="0"/>
              <a:t>Quarterly Check-Ins</a:t>
            </a:r>
          </a:p>
        </p:txBody>
      </p:sp>
      <p:pic>
        <p:nvPicPr>
          <p:cNvPr id="5" name="Picture 4">
            <a:extLst>
              <a:ext uri="{FF2B5EF4-FFF2-40B4-BE49-F238E27FC236}">
                <a16:creationId xmlns:a16="http://schemas.microsoft.com/office/drawing/2014/main" id="{A5B2A139-868A-4C93-AF45-F5283E07CBB1}"/>
              </a:ext>
            </a:extLst>
          </p:cNvPr>
          <p:cNvPicPr>
            <a:picLocks noChangeAspect="1"/>
          </p:cNvPicPr>
          <p:nvPr/>
        </p:nvPicPr>
        <p:blipFill>
          <a:blip r:embed="rId4"/>
          <a:stretch>
            <a:fillRect/>
          </a:stretch>
        </p:blipFill>
        <p:spPr>
          <a:xfrm>
            <a:off x="4966618" y="2781300"/>
            <a:ext cx="7440364" cy="5562701"/>
          </a:xfrm>
          <a:prstGeom prst="rect">
            <a:avLst/>
          </a:prstGeom>
        </p:spPr>
      </p:pic>
    </p:spTree>
    <p:extLst>
      <p:ext uri="{BB962C8B-B14F-4D97-AF65-F5344CB8AC3E}">
        <p14:creationId xmlns:p14="http://schemas.microsoft.com/office/powerpoint/2010/main" val="394154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p:txBody>
          <a:bodyPr/>
          <a:lstStyle/>
          <a:p>
            <a:pPr algn="l"/>
            <a:r>
              <a:rPr lang="en-US" dirty="0"/>
              <a:t>What is a Check-In?</a:t>
            </a:r>
          </a:p>
        </p:txBody>
      </p:sp>
      <p:pic>
        <p:nvPicPr>
          <p:cNvPr id="5" name="Picture 4">
            <a:extLst>
              <a:ext uri="{FF2B5EF4-FFF2-40B4-BE49-F238E27FC236}">
                <a16:creationId xmlns:a16="http://schemas.microsoft.com/office/drawing/2014/main" id="{C45B5A2D-9EE2-4CA5-993F-C70D6211C8A4}"/>
              </a:ext>
            </a:extLst>
          </p:cNvPr>
          <p:cNvPicPr>
            <a:picLocks noChangeAspect="1"/>
          </p:cNvPicPr>
          <p:nvPr/>
        </p:nvPicPr>
        <p:blipFill>
          <a:blip r:embed="rId4"/>
          <a:stretch>
            <a:fillRect/>
          </a:stretch>
        </p:blipFill>
        <p:spPr>
          <a:xfrm>
            <a:off x="4381500" y="1962150"/>
            <a:ext cx="9525000" cy="6362700"/>
          </a:xfrm>
          <a:prstGeom prst="rect">
            <a:avLst/>
          </a:prstGeom>
        </p:spPr>
      </p:pic>
    </p:spTree>
    <p:extLst>
      <p:ext uri="{BB962C8B-B14F-4D97-AF65-F5344CB8AC3E}">
        <p14:creationId xmlns:p14="http://schemas.microsoft.com/office/powerpoint/2010/main" val="275282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8215-E2FF-4E09-87F2-F4F3F01C6EB8}"/>
              </a:ext>
            </a:extLst>
          </p:cNvPr>
          <p:cNvSpPr>
            <a:spLocks noGrp="1"/>
          </p:cNvSpPr>
          <p:nvPr>
            <p:ph type="title"/>
          </p:nvPr>
        </p:nvSpPr>
        <p:spPr>
          <a:xfrm>
            <a:off x="990600" y="419100"/>
            <a:ext cx="8229600" cy="1143000"/>
          </a:xfrm>
        </p:spPr>
        <p:txBody>
          <a:bodyPr/>
          <a:lstStyle/>
          <a:p>
            <a:pPr algn="l"/>
            <a:r>
              <a:rPr lang="en-US" dirty="0"/>
              <a:t>Performance Management-Agenda</a:t>
            </a:r>
          </a:p>
        </p:txBody>
      </p:sp>
      <p:sp>
        <p:nvSpPr>
          <p:cNvPr id="3" name="Content Placeholder 2">
            <a:extLst>
              <a:ext uri="{FF2B5EF4-FFF2-40B4-BE49-F238E27FC236}">
                <a16:creationId xmlns:a16="http://schemas.microsoft.com/office/drawing/2014/main" id="{C7C211ED-467D-4A96-8248-BE722C66AA87}"/>
              </a:ext>
            </a:extLst>
          </p:cNvPr>
          <p:cNvSpPr>
            <a:spLocks noGrp="1"/>
          </p:cNvSpPr>
          <p:nvPr>
            <p:ph idx="1"/>
          </p:nvPr>
        </p:nvSpPr>
        <p:spPr>
          <a:xfrm>
            <a:off x="914400" y="2019300"/>
            <a:ext cx="14630400" cy="5486400"/>
          </a:xfrm>
        </p:spPr>
        <p:txBody>
          <a:bodyPr>
            <a:normAutofit/>
          </a:bodyPr>
          <a:lstStyle/>
          <a:p>
            <a:r>
              <a:rPr lang="en-US" dirty="0"/>
              <a:t>What’s Changing</a:t>
            </a:r>
          </a:p>
          <a:p>
            <a:r>
              <a:rPr lang="en-US" dirty="0"/>
              <a:t>Calendar</a:t>
            </a:r>
          </a:p>
          <a:p>
            <a:r>
              <a:rPr lang="en-US" dirty="0"/>
              <a:t>Performance Management</a:t>
            </a:r>
          </a:p>
          <a:p>
            <a:r>
              <a:rPr lang="en-US" dirty="0"/>
              <a:t>Goal Setting</a:t>
            </a:r>
          </a:p>
          <a:p>
            <a:r>
              <a:rPr lang="en-US" dirty="0"/>
              <a:t>Quarterly Check-Ins</a:t>
            </a:r>
            <a:endParaRPr lang="en-US" i="1" dirty="0"/>
          </a:p>
          <a:p>
            <a:r>
              <a:rPr lang="en-US" dirty="0"/>
              <a:t>Next Steps</a:t>
            </a:r>
          </a:p>
        </p:txBody>
      </p:sp>
      <p:pic>
        <p:nvPicPr>
          <p:cNvPr id="4" name="Picture 2">
            <a:extLst>
              <a:ext uri="{FF2B5EF4-FFF2-40B4-BE49-F238E27FC236}">
                <a16:creationId xmlns:a16="http://schemas.microsoft.com/office/drawing/2014/main" id="{D138D48E-0086-4B0D-AEAE-7BE8FC1F53FB}"/>
              </a:ext>
            </a:extLst>
          </p:cNvPr>
          <p:cNvPicPr>
            <a:picLocks noChangeAspect="1"/>
          </p:cNvPicPr>
          <p:nvPr/>
        </p:nvPicPr>
        <p:blipFill>
          <a:blip r:embed="rId3"/>
          <a:srcRect/>
          <a:stretch>
            <a:fillRect/>
          </a:stretch>
        </p:blipFill>
        <p:spPr>
          <a:xfrm>
            <a:off x="228600" y="9029700"/>
            <a:ext cx="3391364" cy="1130455"/>
          </a:xfrm>
          <a:prstGeom prst="rect">
            <a:avLst/>
          </a:prstGeom>
        </p:spPr>
      </p:pic>
    </p:spTree>
    <p:extLst>
      <p:ext uri="{BB962C8B-B14F-4D97-AF65-F5344CB8AC3E}">
        <p14:creationId xmlns:p14="http://schemas.microsoft.com/office/powerpoint/2010/main" val="7568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a:xfrm>
            <a:off x="457200" y="274638"/>
            <a:ext cx="13411200" cy="1143000"/>
          </a:xfrm>
        </p:spPr>
        <p:txBody>
          <a:bodyPr>
            <a:normAutofit fontScale="90000"/>
          </a:bodyPr>
          <a:lstStyle/>
          <a:p>
            <a:pPr algn="l"/>
            <a:r>
              <a:rPr lang="en-US" dirty="0"/>
              <a:t>What are the tangible organizational benefits to check-ins?</a:t>
            </a:r>
          </a:p>
        </p:txBody>
      </p:sp>
      <p:sp>
        <p:nvSpPr>
          <p:cNvPr id="4" name="Content Placeholder 3">
            <a:extLst>
              <a:ext uri="{FF2B5EF4-FFF2-40B4-BE49-F238E27FC236}">
                <a16:creationId xmlns:a16="http://schemas.microsoft.com/office/drawing/2014/main" id="{095562CD-40D3-4954-B9A9-B9B04E731FB0}"/>
              </a:ext>
            </a:extLst>
          </p:cNvPr>
          <p:cNvSpPr>
            <a:spLocks noGrp="1"/>
          </p:cNvSpPr>
          <p:nvPr>
            <p:ph idx="1"/>
          </p:nvPr>
        </p:nvSpPr>
        <p:spPr>
          <a:xfrm>
            <a:off x="457200" y="1600200"/>
            <a:ext cx="15392400" cy="5448300"/>
          </a:xfrm>
        </p:spPr>
        <p:txBody>
          <a:bodyPr>
            <a:normAutofit lnSpcReduction="10000"/>
          </a:bodyPr>
          <a:lstStyle/>
          <a:p>
            <a:r>
              <a:rPr lang="en-US" dirty="0"/>
              <a:t>Organizations who man­age objec­tives quar­ter­ly gen­er­ate </a:t>
            </a:r>
            <a:r>
              <a:rPr lang="en-US" b="1" dirty="0">
                <a:hlinkClick r:id="rId4">
                  <a:extLst>
                    <a:ext uri="{A12FA001-AC4F-418D-AE19-62706E023703}">
                      <ahyp:hlinkClr xmlns:ahyp="http://schemas.microsoft.com/office/drawing/2018/hyperlinkcolor" val="tx"/>
                    </a:ext>
                  </a:extLst>
                </a:hlinkClick>
              </a:rPr>
              <a:t>30% high­er returns</a:t>
            </a:r>
            <a:r>
              <a:rPr lang="en-US" dirty="0"/>
              <a:t> than organizations who address them annually.</a:t>
            </a:r>
          </a:p>
          <a:p>
            <a:r>
              <a:rPr lang="en-US" dirty="0"/>
              <a:t>Fre­quent feed­back has been shown to boost per­for­mance by up to </a:t>
            </a:r>
            <a:r>
              <a:rPr lang="en-US" b="1" dirty="0"/>
              <a:t>39%</a:t>
            </a:r>
            <a:r>
              <a:rPr lang="en-US" dirty="0"/>
              <a:t>.</a:t>
            </a:r>
          </a:p>
          <a:p>
            <a:r>
              <a:rPr lang="en-US" dirty="0"/>
              <a:t>A study by </a:t>
            </a:r>
            <a:r>
              <a:rPr lang="en-US" dirty="0">
                <a:hlinkClick r:id="rId5">
                  <a:extLst>
                    <a:ext uri="{A12FA001-AC4F-418D-AE19-62706E023703}">
                      <ahyp:hlinkClr xmlns:ahyp="http://schemas.microsoft.com/office/drawing/2018/hyperlinkcolor" val="tx"/>
                    </a:ext>
                  </a:extLst>
                </a:hlinkClick>
              </a:rPr>
              <a:t>Gallup</a:t>
            </a:r>
            <a:r>
              <a:rPr lang="en-US" dirty="0"/>
              <a:t> has also found that employ­ees whose man­agers hold reg­u­lar one-to-ones with them are almost </a:t>
            </a:r>
            <a:r>
              <a:rPr lang="en-US" b="1" dirty="0"/>
              <a:t>three times as like­ly to be engaged</a:t>
            </a:r>
            <a:r>
              <a:rPr lang="en-US" dirty="0"/>
              <a:t>.</a:t>
            </a:r>
          </a:p>
          <a:p>
            <a:r>
              <a:rPr lang="en-US" dirty="0"/>
              <a:t>Research has found a </a:t>
            </a:r>
            <a:r>
              <a:rPr lang="en-US" b="1" dirty="0"/>
              <a:t>14.9%</a:t>
            </a:r>
            <a:r>
              <a:rPr lang="en-US" dirty="0"/>
              <a:t> lower turnover rate in employers that provide regular feedback.</a:t>
            </a:r>
          </a:p>
          <a:p>
            <a:r>
              <a:rPr lang="en-US" b="1" dirty="0"/>
              <a:t>68% </a:t>
            </a:r>
            <a:r>
              <a:rPr lang="en-US" dirty="0"/>
              <a:t>of employees who receive accurate and consistent feedback feel fulfilled in their jobs.</a:t>
            </a:r>
          </a:p>
          <a:p>
            <a:r>
              <a:rPr lang="en-US" b="1" dirty="0"/>
              <a:t>63% of Gen Z </a:t>
            </a:r>
            <a:r>
              <a:rPr lang="en-US" dirty="0"/>
              <a:t>said they want to hear timely, constructive performance feedback throughout the year.</a:t>
            </a:r>
            <a:endParaRPr lang="en-US" b="1" dirty="0"/>
          </a:p>
          <a:p>
            <a:endParaRPr lang="en-US" dirty="0"/>
          </a:p>
          <a:p>
            <a:endParaRPr lang="en-US" dirty="0"/>
          </a:p>
        </p:txBody>
      </p:sp>
    </p:spTree>
    <p:extLst>
      <p:ext uri="{BB962C8B-B14F-4D97-AF65-F5344CB8AC3E}">
        <p14:creationId xmlns:p14="http://schemas.microsoft.com/office/powerpoint/2010/main" val="1620591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p:txBody>
          <a:bodyPr>
            <a:normAutofit/>
          </a:bodyPr>
          <a:lstStyle/>
          <a:p>
            <a:pPr algn="l"/>
            <a:r>
              <a:rPr lang="en-US" dirty="0"/>
              <a:t>Next Steps</a:t>
            </a:r>
            <a:endParaRPr lang="en-US" i="1" dirty="0"/>
          </a:p>
        </p:txBody>
      </p:sp>
      <p:sp>
        <p:nvSpPr>
          <p:cNvPr id="4" name="Content Placeholder 3">
            <a:extLst>
              <a:ext uri="{FF2B5EF4-FFF2-40B4-BE49-F238E27FC236}">
                <a16:creationId xmlns:a16="http://schemas.microsoft.com/office/drawing/2014/main" id="{095562CD-40D3-4954-B9A9-B9B04E731FB0}"/>
              </a:ext>
            </a:extLst>
          </p:cNvPr>
          <p:cNvSpPr>
            <a:spLocks noGrp="1"/>
          </p:cNvSpPr>
          <p:nvPr>
            <p:ph idx="1"/>
          </p:nvPr>
        </p:nvSpPr>
        <p:spPr>
          <a:xfrm>
            <a:off x="457200" y="1600200"/>
            <a:ext cx="13944600" cy="5600700"/>
          </a:xfrm>
        </p:spPr>
        <p:txBody>
          <a:bodyPr>
            <a:normAutofit lnSpcReduction="10000"/>
          </a:bodyPr>
          <a:lstStyle/>
          <a:p>
            <a:pPr lvl="1">
              <a:buFont typeface="Arial" panose="020B0604020202020204" pitchFamily="34" charset="0"/>
              <a:buChar char="•"/>
            </a:pPr>
            <a:r>
              <a:rPr lang="en-US" sz="3200" b="1" dirty="0"/>
              <a:t>Begin a first draft of your goals. </a:t>
            </a:r>
            <a:r>
              <a:rPr lang="en-US" sz="3200" dirty="0"/>
              <a:t>All employees will draft their goals and then, submit them to their manager for review and edits.  Employees can email their goals to their Supervisor.  They can be edited and finalized over email.  Then, once in their final state, be transferred over to the Goal-Setting form.</a:t>
            </a:r>
          </a:p>
          <a:p>
            <a:pPr lvl="1">
              <a:buFont typeface="Arial" panose="020B0604020202020204" pitchFamily="34" charset="0"/>
              <a:buChar char="•"/>
            </a:pPr>
            <a:r>
              <a:rPr lang="en-US" sz="3200" b="1" dirty="0"/>
              <a:t>Supervisors will meet with their direct reports to review goals. </a:t>
            </a:r>
            <a:r>
              <a:rPr lang="en-US" sz="3200" dirty="0"/>
              <a:t>To kick off this performance year, the employee and Supervisor will discuss the goals.  The Supervisor will ensure the employee has the tools they need to be successful.</a:t>
            </a:r>
          </a:p>
          <a:p>
            <a:pPr lvl="1">
              <a:buFont typeface="Arial" panose="020B0604020202020204" pitchFamily="34" charset="0"/>
              <a:buChar char="•"/>
            </a:pPr>
            <a:r>
              <a:rPr lang="en-US" sz="3200" b="1" dirty="0"/>
              <a:t>Supervisors will schedule the initial goal-setting meeting and quarterly check-ins.</a:t>
            </a:r>
            <a:r>
              <a:rPr lang="en-US" sz="3200" dirty="0"/>
              <a:t> Either through Outlook, or verbally (in cases where there is no computer access), the Supervisor will coordinate the initial meeting and all quarterly check-ins.</a:t>
            </a:r>
            <a:endParaRPr lang="en-US" sz="3200" b="1"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44951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pic>
        <p:nvPicPr>
          <p:cNvPr id="6" name="Picture 5">
            <a:extLst>
              <a:ext uri="{FF2B5EF4-FFF2-40B4-BE49-F238E27FC236}">
                <a16:creationId xmlns:a16="http://schemas.microsoft.com/office/drawing/2014/main" id="{CDA5F264-F9A5-4952-91B9-474A49D3206E}"/>
              </a:ext>
            </a:extLst>
          </p:cNvPr>
          <p:cNvPicPr>
            <a:picLocks noChangeAspect="1"/>
          </p:cNvPicPr>
          <p:nvPr/>
        </p:nvPicPr>
        <p:blipFill>
          <a:blip r:embed="rId4"/>
          <a:stretch>
            <a:fillRect/>
          </a:stretch>
        </p:blipFill>
        <p:spPr>
          <a:xfrm>
            <a:off x="4572000" y="2705100"/>
            <a:ext cx="8825395" cy="4365709"/>
          </a:xfrm>
          <a:prstGeom prst="rect">
            <a:avLst/>
          </a:prstGeom>
        </p:spPr>
      </p:pic>
    </p:spTree>
    <p:extLst>
      <p:ext uri="{BB962C8B-B14F-4D97-AF65-F5344CB8AC3E}">
        <p14:creationId xmlns:p14="http://schemas.microsoft.com/office/powerpoint/2010/main" val="3933511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095562CD-40D3-4954-B9A9-B9B04E731FB0}"/>
              </a:ext>
            </a:extLst>
          </p:cNvPr>
          <p:cNvSpPr>
            <a:spLocks noGrp="1"/>
          </p:cNvSpPr>
          <p:nvPr>
            <p:ph idx="1"/>
          </p:nvPr>
        </p:nvSpPr>
        <p:spPr>
          <a:xfrm>
            <a:off x="457200" y="1600200"/>
            <a:ext cx="13182600" cy="7886700"/>
          </a:xfrm>
        </p:spPr>
        <p:txBody>
          <a:bodyPr>
            <a:normAutofit/>
          </a:bodyPr>
          <a:lstStyle/>
          <a:p>
            <a:pPr marL="0" indent="0">
              <a:buNone/>
            </a:pPr>
            <a:r>
              <a:rPr lang="en-US" dirty="0"/>
              <a:t>Training ABC</a:t>
            </a:r>
          </a:p>
          <a:p>
            <a:pPr marL="0" indent="0">
              <a:buNone/>
            </a:pPr>
            <a:r>
              <a:rPr lang="en-US" sz="1800" dirty="0">
                <a:hlinkClick r:id="rId4"/>
              </a:rPr>
              <a:t>https://employee-performance.com/blog/7-benefits-of-year-round-employee-performance-management/</a:t>
            </a:r>
            <a:endParaRPr lang="en-US" sz="1800" dirty="0"/>
          </a:p>
          <a:p>
            <a:pPr marL="0" indent="0">
              <a:buNone/>
            </a:pPr>
            <a:r>
              <a:rPr lang="en-US" sz="1800" dirty="0">
                <a:hlinkClick r:id="rId5"/>
              </a:rPr>
              <a:t>Make Your Performance Appraisals Part of a Year Round Performance Management Plan – </a:t>
            </a:r>
            <a:r>
              <a:rPr lang="en-US" sz="1800" dirty="0" err="1">
                <a:hlinkClick r:id="rId5"/>
              </a:rPr>
              <a:t>TrainingABC</a:t>
            </a:r>
            <a:endParaRPr lang="en-US" sz="1800" dirty="0"/>
          </a:p>
          <a:p>
            <a:pPr marL="0" indent="0">
              <a:buNone/>
            </a:pPr>
            <a:r>
              <a:rPr lang="en-US" sz="1800" dirty="0">
                <a:hlinkClick r:id="rId6"/>
              </a:rPr>
              <a:t>What Is Continuous Performance Management? | Clear Review</a:t>
            </a:r>
            <a:endParaRPr lang="en-US" sz="1800" dirty="0"/>
          </a:p>
          <a:p>
            <a:pPr marL="0" indent="0">
              <a:buNone/>
            </a:pPr>
            <a:r>
              <a:rPr lang="en-US" sz="1800" dirty="0">
                <a:hlinkClick r:id="rId7"/>
              </a:rPr>
              <a:t>https://www.linkedin.com/pulse/roles-responsibilities-best-practice-performance-management-phil-pote/</a:t>
            </a:r>
            <a:endParaRPr lang="en-US" sz="1800" dirty="0"/>
          </a:p>
          <a:p>
            <a:pPr marL="0" indent="0">
              <a:buNone/>
            </a:pPr>
            <a:r>
              <a:rPr lang="en-US" sz="1800" dirty="0">
                <a:hlinkClick r:id="rId8"/>
              </a:rPr>
              <a:t>Five Best Practices for Effective, Year-round Performance Management (mgassessments.com)</a:t>
            </a:r>
            <a:endParaRPr lang="en-US" sz="1800" dirty="0"/>
          </a:p>
          <a:p>
            <a:pPr marL="0" indent="0">
              <a:buNone/>
            </a:pPr>
            <a:r>
              <a:rPr lang="en-US" sz="1800" dirty="0">
                <a:hlinkClick r:id="rId9"/>
              </a:rPr>
              <a:t>10 Effective Goal-Setting Techniques for Achieving Your Goals | Indeed.com</a:t>
            </a:r>
            <a:endParaRPr lang="en-US" sz="1800" dirty="0"/>
          </a:p>
          <a:p>
            <a:pPr marL="0" indent="0">
              <a:buNone/>
            </a:pPr>
            <a:r>
              <a:rPr lang="en-US" sz="1800" dirty="0">
                <a:hlinkClick r:id="rId10"/>
              </a:rPr>
              <a:t>https://engagedly.com/7-reasons-why-goal-setting-is-important/</a:t>
            </a:r>
            <a:endParaRPr lang="en-US" sz="1800" dirty="0"/>
          </a:p>
          <a:p>
            <a:pPr marL="0" indent="0">
              <a:buNone/>
            </a:pPr>
            <a:r>
              <a:rPr lang="en-US" sz="1800" dirty="0">
                <a:hlinkClick r:id="rId11"/>
              </a:rPr>
              <a:t>What is Performance Management Definition, Types, Purpose, Objectives in HRM? (hrhelpboard.com)</a:t>
            </a:r>
            <a:endParaRPr lang="en-US" sz="1800" dirty="0"/>
          </a:p>
          <a:p>
            <a:pPr marL="0" indent="0">
              <a:buNone/>
            </a:pPr>
            <a:r>
              <a:rPr lang="en-US" sz="1800" dirty="0">
                <a:hlinkClick r:id="rId12"/>
              </a:rPr>
              <a:t>17 Mind-Blowing Statistics on Performance Management and Feedback (clearcompany.com)</a:t>
            </a:r>
            <a:endParaRPr lang="en-US" sz="1800" dirty="0"/>
          </a:p>
          <a:p>
            <a:pPr marL="0" indent="0">
              <a:buNone/>
            </a:pPr>
            <a:r>
              <a:rPr lang="en-US" sz="1800" dirty="0">
                <a:hlinkClick r:id="rId7"/>
              </a:rPr>
              <a:t>https://www.linkedin.com/pulse/roles-responsibilities-best-practice-performance-management-phil-pote/</a:t>
            </a:r>
            <a:endParaRPr lang="en-US" sz="1800" dirty="0"/>
          </a:p>
          <a:p>
            <a:pPr marL="0" indent="0">
              <a:buNone/>
            </a:pPr>
            <a:r>
              <a:rPr lang="en-US" sz="1800" dirty="0">
                <a:hlinkClick r:id="rId13"/>
              </a:rPr>
              <a:t>(8) Benefits of Continuous Feedback in employee performance | LinkedIn</a:t>
            </a:r>
            <a:endParaRPr lang="en-US" sz="1800" dirty="0"/>
          </a:p>
          <a:p>
            <a:pPr marL="0" indent="0">
              <a:buNone/>
            </a:pPr>
            <a:r>
              <a:rPr lang="en-US" sz="1800" dirty="0">
                <a:hlinkClick r:id="rId14"/>
              </a:rPr>
              <a:t>Understanding the Benefits of Continuous Feedback | </a:t>
            </a:r>
            <a:r>
              <a:rPr lang="en-US" sz="1800" dirty="0" err="1">
                <a:hlinkClick r:id="rId14"/>
              </a:rPr>
              <a:t>TalentGuard</a:t>
            </a:r>
            <a:endParaRPr lang="en-US" sz="1800" dirty="0"/>
          </a:p>
          <a:p>
            <a:pPr marL="0" indent="0">
              <a:buNone/>
            </a:pPr>
            <a:endParaRPr lang="en-US" sz="1800" dirty="0"/>
          </a:p>
          <a:p>
            <a:pPr marL="0" indent="0">
              <a:buNone/>
            </a:pPr>
            <a:endParaRPr lang="en-US" sz="1800"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80322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p:txBody>
          <a:bodyPr/>
          <a:lstStyle/>
          <a:p>
            <a:pPr algn="l"/>
            <a:r>
              <a:rPr lang="en-US" dirty="0"/>
              <a:t>What’s Changing?</a:t>
            </a:r>
          </a:p>
        </p:txBody>
      </p:sp>
      <p:sp>
        <p:nvSpPr>
          <p:cNvPr id="4" name="Content Placeholder 3">
            <a:extLst>
              <a:ext uri="{FF2B5EF4-FFF2-40B4-BE49-F238E27FC236}">
                <a16:creationId xmlns:a16="http://schemas.microsoft.com/office/drawing/2014/main" id="{095562CD-40D3-4954-B9A9-B9B04E731FB0}"/>
              </a:ext>
            </a:extLst>
          </p:cNvPr>
          <p:cNvSpPr>
            <a:spLocks noGrp="1"/>
          </p:cNvSpPr>
          <p:nvPr>
            <p:ph idx="1"/>
          </p:nvPr>
        </p:nvSpPr>
        <p:spPr>
          <a:xfrm>
            <a:off x="457200" y="1600200"/>
            <a:ext cx="15544800" cy="5829300"/>
          </a:xfrm>
        </p:spPr>
        <p:txBody>
          <a:bodyPr>
            <a:normAutofit/>
          </a:bodyPr>
          <a:lstStyle/>
          <a:p>
            <a:pPr>
              <a:spcBef>
                <a:spcPts val="0"/>
              </a:spcBef>
            </a:pPr>
            <a:endParaRPr lang="en-US" b="1" dirty="0">
              <a:latin typeface="Calibri" panose="020F0502020204030204" pitchFamily="34" charset="0"/>
              <a:ea typeface="Times New Roman" panose="02020603050405020304" pitchFamily="18" charset="0"/>
            </a:endParaRPr>
          </a:p>
          <a:p>
            <a:pPr>
              <a:spcBef>
                <a:spcPts val="0"/>
              </a:spcBef>
            </a:pPr>
            <a:r>
              <a:rPr lang="en-US" b="1" dirty="0">
                <a:latin typeface="Calibri" panose="020F0502020204030204" pitchFamily="34" charset="0"/>
                <a:ea typeface="Times New Roman" panose="02020603050405020304" pitchFamily="18" charset="0"/>
              </a:rPr>
              <a:t>Performance Calendar: </a:t>
            </a:r>
            <a:r>
              <a:rPr lang="en-US" dirty="0">
                <a:latin typeface="Calibri" panose="020F0502020204030204" pitchFamily="34" charset="0"/>
                <a:ea typeface="Times New Roman" panose="02020603050405020304" pitchFamily="18" charset="0"/>
              </a:rPr>
              <a:t>The new review period will now be from July 1st-June 30th.</a:t>
            </a:r>
          </a:p>
          <a:p>
            <a:pPr>
              <a:spcBef>
                <a:spcPts val="0"/>
              </a:spcBef>
            </a:pPr>
            <a:r>
              <a:rPr lang="en-US" b="1" dirty="0">
                <a:latin typeface="Calibri" panose="020F0502020204030204" pitchFamily="34" charset="0"/>
                <a:ea typeface="Times New Roman" panose="02020603050405020304" pitchFamily="18" charset="0"/>
              </a:rPr>
              <a:t>ALL reviews completed in June: </a:t>
            </a:r>
            <a:r>
              <a:rPr lang="en-US" dirty="0">
                <a:latin typeface="Calibri" panose="020F0502020204030204" pitchFamily="34" charset="0"/>
                <a:ea typeface="Times New Roman" panose="02020603050405020304" pitchFamily="18" charset="0"/>
              </a:rPr>
              <a:t>All employees’ performance reviews and ratings will be completed and communicated in June of each calendar year versus on employees’ work anniversary.</a:t>
            </a:r>
          </a:p>
          <a:p>
            <a:pPr>
              <a:spcBef>
                <a:spcPts val="0"/>
              </a:spcBef>
            </a:pPr>
            <a:r>
              <a:rPr lang="en-US" b="1" dirty="0">
                <a:latin typeface="Calibri" panose="020F0502020204030204" pitchFamily="34" charset="0"/>
                <a:ea typeface="Times New Roman" panose="02020603050405020304" pitchFamily="18" charset="0"/>
              </a:rPr>
              <a:t>Year-Round Feedback: </a:t>
            </a:r>
            <a:r>
              <a:rPr lang="en-US" dirty="0">
                <a:latin typeface="Calibri" panose="020F0502020204030204" pitchFamily="34" charset="0"/>
                <a:ea typeface="Times New Roman" panose="02020603050405020304" pitchFamily="18" charset="0"/>
              </a:rPr>
              <a:t>Goal-setting,  quarterly feedback, a self-assessment, and 30-60-90-day check ins for new hires will be added to our City process.</a:t>
            </a:r>
          </a:p>
          <a:p>
            <a:pPr>
              <a:spcBef>
                <a:spcPts val="0"/>
              </a:spcBef>
            </a:pPr>
            <a:r>
              <a:rPr lang="en-US" b="1" dirty="0">
                <a:latin typeface="Calibri" panose="020F0502020204030204" pitchFamily="34" charset="0"/>
                <a:ea typeface="Times New Roman" panose="02020603050405020304" pitchFamily="18" charset="0"/>
              </a:rPr>
              <a:t>Annual Pay Increases: </a:t>
            </a:r>
            <a:r>
              <a:rPr lang="en-US" dirty="0">
                <a:latin typeface="Calibri" panose="020F0502020204030204" pitchFamily="34" charset="0"/>
                <a:ea typeface="Times New Roman" panose="02020603050405020304" pitchFamily="18" charset="0"/>
              </a:rPr>
              <a:t>Beginning with raises received in July 2023, they will consist of a hybrid of COLA and performance-based increases.</a:t>
            </a:r>
            <a:endParaRPr lang="en-US" b="1" dirty="0">
              <a:latin typeface="Calibri" panose="020F0502020204030204" pitchFamily="34" charset="0"/>
              <a:ea typeface="Times New Roman" panose="02020603050405020304" pitchFamily="18" charset="0"/>
            </a:endParaRPr>
          </a:p>
          <a:p>
            <a:pPr marL="0" lvl="0" indent="0">
              <a:spcBef>
                <a:spcPts val="0"/>
              </a:spcBef>
              <a:buNone/>
            </a:pPr>
            <a:endParaRPr lang="en-US" dirty="0">
              <a:latin typeface="Calibri" panose="020F0502020204030204" pitchFamily="34" charset="0"/>
              <a:ea typeface="Times New Roman" panose="02020603050405020304" pitchFamily="18" charset="0"/>
            </a:endParaRPr>
          </a:p>
          <a:p>
            <a:pPr lvl="0">
              <a:spcBef>
                <a:spcPts val="0"/>
              </a:spcBef>
              <a:buFont typeface="Symbol" panose="05050102010706020507" pitchFamily="18" charset="2"/>
              <a:buChar char=""/>
            </a:pPr>
            <a:endParaRPr lang="en-US" dirty="0">
              <a:latin typeface="Calibri" panose="020F0502020204030204" pitchFamily="34" charset="0"/>
              <a:ea typeface="Times New Roman" panose="02020603050405020304" pitchFamily="18" charset="0"/>
            </a:endParaRPr>
          </a:p>
          <a:p>
            <a:pPr marL="0" lvl="0" indent="0">
              <a:spcBef>
                <a:spcPts val="0"/>
              </a:spcBef>
              <a:buNone/>
            </a:pPr>
            <a:endParaRPr lang="en-US"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97588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p:txBody>
          <a:bodyPr/>
          <a:lstStyle/>
          <a:p>
            <a:r>
              <a:rPr lang="en-US" dirty="0"/>
              <a:t>Annual Performance Calendar</a:t>
            </a:r>
          </a:p>
        </p:txBody>
      </p:sp>
      <p:graphicFrame>
        <p:nvGraphicFramePr>
          <p:cNvPr id="10" name="Content Placeholder 9">
            <a:extLst>
              <a:ext uri="{FF2B5EF4-FFF2-40B4-BE49-F238E27FC236}">
                <a16:creationId xmlns:a16="http://schemas.microsoft.com/office/drawing/2014/main" id="{4E0E049E-8123-4A44-A988-6CAE48F53E85}"/>
              </a:ext>
            </a:extLst>
          </p:cNvPr>
          <p:cNvGraphicFramePr>
            <a:graphicFrameLocks noGrp="1"/>
          </p:cNvGraphicFramePr>
          <p:nvPr>
            <p:ph idx="1"/>
            <p:extLst>
              <p:ext uri="{D42A27DB-BD31-4B8C-83A1-F6EECF244321}">
                <p14:modId xmlns:p14="http://schemas.microsoft.com/office/powerpoint/2010/main" val="2349267825"/>
              </p:ext>
            </p:extLst>
          </p:nvPr>
        </p:nvGraphicFramePr>
        <p:xfrm>
          <a:off x="1295400" y="2247900"/>
          <a:ext cx="15240001" cy="529420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441823535"/>
                    </a:ext>
                  </a:extLst>
                </a:gridCol>
                <a:gridCol w="5029200">
                  <a:extLst>
                    <a:ext uri="{9D8B030D-6E8A-4147-A177-3AD203B41FA5}">
                      <a16:colId xmlns:a16="http://schemas.microsoft.com/office/drawing/2014/main" val="1580284621"/>
                    </a:ext>
                  </a:extLst>
                </a:gridCol>
                <a:gridCol w="8153401">
                  <a:extLst>
                    <a:ext uri="{9D8B030D-6E8A-4147-A177-3AD203B41FA5}">
                      <a16:colId xmlns:a16="http://schemas.microsoft.com/office/drawing/2014/main" val="2319915232"/>
                    </a:ext>
                  </a:extLst>
                </a:gridCol>
              </a:tblGrid>
              <a:tr h="861084">
                <a:tc>
                  <a:txBody>
                    <a:bodyPr/>
                    <a:lstStyle/>
                    <a:p>
                      <a:r>
                        <a:rPr lang="en-US" sz="3200" dirty="0"/>
                        <a:t>Month</a:t>
                      </a:r>
                    </a:p>
                  </a:txBody>
                  <a:tcPr/>
                </a:tc>
                <a:tc>
                  <a:txBody>
                    <a:bodyPr/>
                    <a:lstStyle/>
                    <a:p>
                      <a:r>
                        <a:rPr lang="en-US" sz="3200" dirty="0"/>
                        <a:t>Action</a:t>
                      </a:r>
                    </a:p>
                  </a:txBody>
                  <a:tcPr/>
                </a:tc>
                <a:tc>
                  <a:txBody>
                    <a:bodyPr/>
                    <a:lstStyle/>
                    <a:p>
                      <a:r>
                        <a:rPr lang="en-US" sz="3200" dirty="0"/>
                        <a:t>Action Items</a:t>
                      </a:r>
                    </a:p>
                  </a:txBody>
                  <a:tcPr/>
                </a:tc>
                <a:extLst>
                  <a:ext uri="{0D108BD9-81ED-4DB2-BD59-A6C34878D82A}">
                    <a16:rowId xmlns:a16="http://schemas.microsoft.com/office/drawing/2014/main" val="1734322341"/>
                  </a:ext>
                </a:extLst>
              </a:tr>
              <a:tr h="653598">
                <a:tc>
                  <a:txBody>
                    <a:bodyPr/>
                    <a:lstStyle/>
                    <a:p>
                      <a:r>
                        <a:rPr lang="en-US" sz="2800" dirty="0"/>
                        <a:t>July</a:t>
                      </a:r>
                    </a:p>
                  </a:txBody>
                  <a:tcPr/>
                </a:tc>
                <a:tc>
                  <a:txBody>
                    <a:bodyPr/>
                    <a:lstStyle/>
                    <a:p>
                      <a:r>
                        <a:rPr lang="en-US" sz="2800" dirty="0"/>
                        <a:t>Goal Setting</a:t>
                      </a:r>
                    </a:p>
                  </a:txBody>
                  <a:tcPr/>
                </a:tc>
                <a:tc>
                  <a:txBody>
                    <a:bodyPr/>
                    <a:lstStyle/>
                    <a:p>
                      <a:r>
                        <a:rPr lang="en-US" sz="2800" dirty="0"/>
                        <a:t>Finalize goals for the period July 1, 2022-June 30, 2023</a:t>
                      </a:r>
                    </a:p>
                  </a:txBody>
                  <a:tcPr/>
                </a:tc>
                <a:extLst>
                  <a:ext uri="{0D108BD9-81ED-4DB2-BD59-A6C34878D82A}">
                    <a16:rowId xmlns:a16="http://schemas.microsoft.com/office/drawing/2014/main" val="2430970609"/>
                  </a:ext>
                </a:extLst>
              </a:tr>
              <a:tr h="861084">
                <a:tc>
                  <a:txBody>
                    <a:bodyPr/>
                    <a:lstStyle/>
                    <a:p>
                      <a:r>
                        <a:rPr lang="en-US" sz="2800" dirty="0"/>
                        <a:t>October</a:t>
                      </a:r>
                    </a:p>
                  </a:txBody>
                  <a:tcPr/>
                </a:tc>
                <a:tc>
                  <a:txBody>
                    <a:bodyPr/>
                    <a:lstStyle/>
                    <a:p>
                      <a:r>
                        <a:rPr lang="en-US" sz="2800" dirty="0"/>
                        <a:t>Quarterly Check-In </a:t>
                      </a:r>
                    </a:p>
                  </a:txBody>
                  <a:tcPr/>
                </a:tc>
                <a:tc>
                  <a:txBody>
                    <a:bodyPr/>
                    <a:lstStyle/>
                    <a:p>
                      <a:r>
                        <a:rPr lang="en-US" sz="2800" dirty="0"/>
                        <a:t>Review goals, adjust goals, and discuss performance for months </a:t>
                      </a:r>
                      <a:r>
                        <a:rPr lang="en-US" sz="2800" b="1" dirty="0"/>
                        <a:t>July, August, and September</a:t>
                      </a:r>
                    </a:p>
                  </a:txBody>
                  <a:tcPr/>
                </a:tc>
                <a:extLst>
                  <a:ext uri="{0D108BD9-81ED-4DB2-BD59-A6C34878D82A}">
                    <a16:rowId xmlns:a16="http://schemas.microsoft.com/office/drawing/2014/main" val="3754797156"/>
                  </a:ext>
                </a:extLst>
              </a:tr>
              <a:tr h="861084">
                <a:tc>
                  <a:txBody>
                    <a:bodyPr/>
                    <a:lstStyle/>
                    <a:p>
                      <a:r>
                        <a:rPr lang="en-US" sz="2800" dirty="0"/>
                        <a:t>January</a:t>
                      </a:r>
                    </a:p>
                  </a:txBody>
                  <a:tcPr/>
                </a:tc>
                <a:tc>
                  <a:txBody>
                    <a:bodyPr/>
                    <a:lstStyle/>
                    <a:p>
                      <a:r>
                        <a:rPr lang="en-US" sz="2800" dirty="0"/>
                        <a:t>Quarterly Check-In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Review goals, adjust goals, and discuss performance for months </a:t>
                      </a:r>
                      <a:r>
                        <a:rPr lang="en-US" sz="2800" b="1" dirty="0"/>
                        <a:t>October, November, and December</a:t>
                      </a:r>
                      <a:endParaRPr lang="en-US" sz="2800" dirty="0"/>
                    </a:p>
                  </a:txBody>
                  <a:tcPr/>
                </a:tc>
                <a:extLst>
                  <a:ext uri="{0D108BD9-81ED-4DB2-BD59-A6C34878D82A}">
                    <a16:rowId xmlns:a16="http://schemas.microsoft.com/office/drawing/2014/main" val="2283257883"/>
                  </a:ext>
                </a:extLst>
              </a:tr>
              <a:tr h="861084">
                <a:tc>
                  <a:txBody>
                    <a:bodyPr/>
                    <a:lstStyle/>
                    <a:p>
                      <a:r>
                        <a:rPr lang="en-US" sz="2800" dirty="0"/>
                        <a:t>April</a:t>
                      </a:r>
                    </a:p>
                  </a:txBody>
                  <a:tcPr/>
                </a:tc>
                <a:tc>
                  <a:txBody>
                    <a:bodyPr/>
                    <a:lstStyle/>
                    <a:p>
                      <a:r>
                        <a:rPr lang="en-US" sz="2800" dirty="0"/>
                        <a:t>Quarterly Check-In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Review goals, adjust goals, and discuss performance for months </a:t>
                      </a:r>
                      <a:r>
                        <a:rPr lang="en-US" sz="2800" b="1" dirty="0"/>
                        <a:t>January, February, and March</a:t>
                      </a:r>
                      <a:endParaRPr lang="en-US" sz="2800" dirty="0"/>
                    </a:p>
                  </a:txBody>
                  <a:tcPr/>
                </a:tc>
                <a:extLst>
                  <a:ext uri="{0D108BD9-81ED-4DB2-BD59-A6C34878D82A}">
                    <a16:rowId xmlns:a16="http://schemas.microsoft.com/office/drawing/2014/main" val="27235096"/>
                  </a:ext>
                </a:extLst>
              </a:tr>
              <a:tr h="861084">
                <a:tc>
                  <a:txBody>
                    <a:bodyPr/>
                    <a:lstStyle/>
                    <a:p>
                      <a:r>
                        <a:rPr lang="en-US" sz="2800" dirty="0"/>
                        <a:t>June </a:t>
                      </a:r>
                    </a:p>
                  </a:txBody>
                  <a:tcPr/>
                </a:tc>
                <a:tc>
                  <a:txBody>
                    <a:bodyPr/>
                    <a:lstStyle/>
                    <a:p>
                      <a:r>
                        <a:rPr lang="en-US" sz="2800" dirty="0"/>
                        <a:t>Self Assessment/Annual Review</a:t>
                      </a:r>
                    </a:p>
                  </a:txBody>
                  <a:tcPr/>
                </a:tc>
                <a:tc>
                  <a:txBody>
                    <a:bodyPr/>
                    <a:lstStyle/>
                    <a:p>
                      <a:r>
                        <a:rPr lang="en-US" sz="2800" dirty="0"/>
                        <a:t>Review goals and performance for the period July 1, 2022-June 30, 2023</a:t>
                      </a:r>
                    </a:p>
                  </a:txBody>
                  <a:tcPr/>
                </a:tc>
                <a:extLst>
                  <a:ext uri="{0D108BD9-81ED-4DB2-BD59-A6C34878D82A}">
                    <a16:rowId xmlns:a16="http://schemas.microsoft.com/office/drawing/2014/main" val="441659489"/>
                  </a:ext>
                </a:extLst>
              </a:tr>
            </a:tbl>
          </a:graphicData>
        </a:graphic>
      </p:graphicFrame>
    </p:spTree>
    <p:extLst>
      <p:ext uri="{BB962C8B-B14F-4D97-AF65-F5344CB8AC3E}">
        <p14:creationId xmlns:p14="http://schemas.microsoft.com/office/powerpoint/2010/main" val="138456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a:xfrm>
            <a:off x="457200" y="274638"/>
            <a:ext cx="16687800" cy="1143000"/>
          </a:xfrm>
        </p:spPr>
        <p:txBody>
          <a:bodyPr>
            <a:normAutofit/>
          </a:bodyPr>
          <a:lstStyle/>
          <a:p>
            <a:pPr algn="l"/>
            <a:r>
              <a:rPr lang="en-US" dirty="0"/>
              <a:t>What does Performance Management mean to you? </a:t>
            </a:r>
          </a:p>
        </p:txBody>
      </p:sp>
      <p:pic>
        <p:nvPicPr>
          <p:cNvPr id="6" name="Content Placeholder 5">
            <a:extLst>
              <a:ext uri="{FF2B5EF4-FFF2-40B4-BE49-F238E27FC236}">
                <a16:creationId xmlns:a16="http://schemas.microsoft.com/office/drawing/2014/main" id="{E7992268-2D53-447C-AA7E-E01760B0DA5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28800" y="3162300"/>
            <a:ext cx="14345537" cy="346368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a:xfrm>
            <a:off x="457200" y="274638"/>
            <a:ext cx="13487400" cy="1143000"/>
          </a:xfrm>
        </p:spPr>
        <p:txBody>
          <a:bodyPr>
            <a:normAutofit/>
          </a:bodyPr>
          <a:lstStyle/>
          <a:p>
            <a:pPr algn="l"/>
            <a:r>
              <a:rPr lang="en-US" dirty="0"/>
              <a:t>Some Definitions of Performance Management…</a:t>
            </a:r>
          </a:p>
        </p:txBody>
      </p:sp>
      <p:sp>
        <p:nvSpPr>
          <p:cNvPr id="4" name="Content Placeholder 3">
            <a:extLst>
              <a:ext uri="{FF2B5EF4-FFF2-40B4-BE49-F238E27FC236}">
                <a16:creationId xmlns:a16="http://schemas.microsoft.com/office/drawing/2014/main" id="{095562CD-40D3-4954-B9A9-B9B04E731FB0}"/>
              </a:ext>
            </a:extLst>
          </p:cNvPr>
          <p:cNvSpPr>
            <a:spLocks noGrp="1"/>
          </p:cNvSpPr>
          <p:nvPr>
            <p:ph idx="1"/>
          </p:nvPr>
        </p:nvSpPr>
        <p:spPr>
          <a:xfrm>
            <a:off x="457200" y="1600200"/>
            <a:ext cx="16535400" cy="8191500"/>
          </a:xfrm>
        </p:spPr>
        <p:txBody>
          <a:bodyPr>
            <a:normAutofit/>
          </a:bodyPr>
          <a:lstStyle/>
          <a:p>
            <a:pPr marL="0" indent="0">
              <a:buNone/>
            </a:pPr>
            <a:r>
              <a:rPr lang="en-US" dirty="0"/>
              <a:t>“Simply put, performance management is a </a:t>
            </a:r>
            <a:r>
              <a:rPr lang="en-US" b="1" dirty="0"/>
              <a:t>process</a:t>
            </a:r>
            <a:r>
              <a:rPr lang="en-US" dirty="0"/>
              <a:t> which identifies, analyzes, and develops the performance of a workforce </a:t>
            </a:r>
            <a:r>
              <a:rPr lang="en-US" b="1" dirty="0"/>
              <a:t>continuously</a:t>
            </a:r>
            <a:r>
              <a:rPr lang="en-US" dirty="0"/>
              <a:t>, linking individual performance with clear objectives that – if carried out – will help the workforce reach the goals of the organization and make for a more efficient workplace.”</a:t>
            </a:r>
          </a:p>
          <a:p>
            <a:pPr marL="0" indent="0">
              <a:buNone/>
            </a:pPr>
            <a:endParaRPr lang="en-US" dirty="0"/>
          </a:p>
          <a:p>
            <a:pPr marL="0" indent="0">
              <a:buNone/>
            </a:pPr>
            <a:r>
              <a:rPr lang="en-US" dirty="0"/>
              <a:t>“The performance management process of </a:t>
            </a:r>
            <a:r>
              <a:rPr lang="en-US" b="1" dirty="0"/>
              <a:t>continuous feedback </a:t>
            </a:r>
            <a:r>
              <a:rPr lang="en-US" dirty="0"/>
              <a:t>and </a:t>
            </a:r>
            <a:r>
              <a:rPr lang="en-US" b="1" dirty="0"/>
              <a:t>communication</a:t>
            </a:r>
            <a:r>
              <a:rPr lang="en-US" dirty="0"/>
              <a:t> between managers and their employees is to ensure the </a:t>
            </a:r>
            <a:r>
              <a:rPr lang="en-US" b="1" dirty="0"/>
              <a:t>achievement of the strategic objectives </a:t>
            </a:r>
            <a:r>
              <a:rPr lang="en-US" dirty="0"/>
              <a:t>of the organization.”</a:t>
            </a:r>
          </a:p>
          <a:p>
            <a:pPr marL="0" indent="0">
              <a:buNone/>
            </a:pPr>
            <a:endParaRPr lang="en-US" dirty="0"/>
          </a:p>
          <a:p>
            <a:pPr marL="0" indent="0">
              <a:buNone/>
            </a:pPr>
            <a:r>
              <a:rPr lang="en-US" dirty="0"/>
              <a:t>“Performance Management is a </a:t>
            </a:r>
            <a:r>
              <a:rPr lang="en-US" b="1" dirty="0"/>
              <a:t>continuous</a:t>
            </a:r>
            <a:r>
              <a:rPr lang="en-US" dirty="0"/>
              <a:t> and </a:t>
            </a:r>
            <a:r>
              <a:rPr lang="en-US" b="1" dirty="0"/>
              <a:t>systematic</a:t>
            </a:r>
            <a:r>
              <a:rPr lang="en-US" dirty="0"/>
              <a:t> approach that ensures the achievement of organizational business goals by streamlining employee performance and efforts to match the set goals efficiently.   Performance Management </a:t>
            </a:r>
            <a:r>
              <a:rPr lang="en-US" b="1" dirty="0"/>
              <a:t>builds a communication system between a Manager and an employee</a:t>
            </a:r>
            <a:r>
              <a:rPr lang="en-US" dirty="0"/>
              <a:t> that occurs </a:t>
            </a:r>
            <a:r>
              <a:rPr lang="en-US" b="1" dirty="0"/>
              <a:t>throughout the year</a:t>
            </a:r>
            <a:r>
              <a:rPr lang="en-US" dirty="0"/>
              <a:t>, in support of accomplishing the strategic objectives of the organization.”</a:t>
            </a:r>
          </a:p>
          <a:p>
            <a:pPr marL="0" indent="0">
              <a:buNone/>
            </a:pPr>
            <a:r>
              <a:rPr lang="en-US" dirty="0"/>
              <a:t>				</a:t>
            </a:r>
            <a:r>
              <a:rPr lang="en-US" sz="4000" b="1" dirty="0">
                <a:solidFill>
                  <a:srgbClr val="FF0000"/>
                </a:solidFill>
              </a:rPr>
              <a:t>What do these definitions all have in common?</a:t>
            </a:r>
            <a:endParaRPr lang="en-US" sz="4000" dirty="0">
              <a:solidFill>
                <a:srgbClr val="FF0000"/>
              </a:solidFill>
            </a:endParaRPr>
          </a:p>
          <a:p>
            <a:pPr marL="0" indent="0">
              <a:buNone/>
            </a:pPr>
            <a:endParaRPr lang="en-US" dirty="0">
              <a:highlight>
                <a:srgbClr val="FFFF00"/>
              </a:highlight>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7943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a:xfrm>
            <a:off x="457200" y="274638"/>
            <a:ext cx="12420600" cy="1143000"/>
          </a:xfrm>
        </p:spPr>
        <p:txBody>
          <a:bodyPr>
            <a:normAutofit/>
          </a:bodyPr>
          <a:lstStyle/>
          <a:p>
            <a:r>
              <a:rPr lang="en-US" dirty="0"/>
              <a:t>Why is a Year-Round Process Better for Employees?</a:t>
            </a:r>
          </a:p>
        </p:txBody>
      </p:sp>
      <p:sp>
        <p:nvSpPr>
          <p:cNvPr id="4" name="Content Placeholder 3">
            <a:extLst>
              <a:ext uri="{FF2B5EF4-FFF2-40B4-BE49-F238E27FC236}">
                <a16:creationId xmlns:a16="http://schemas.microsoft.com/office/drawing/2014/main" id="{095562CD-40D3-4954-B9A9-B9B04E731FB0}"/>
              </a:ext>
            </a:extLst>
          </p:cNvPr>
          <p:cNvSpPr>
            <a:spLocks noGrp="1"/>
          </p:cNvSpPr>
          <p:nvPr>
            <p:ph idx="1"/>
          </p:nvPr>
        </p:nvSpPr>
        <p:spPr>
          <a:xfrm>
            <a:off x="457200" y="1600200"/>
            <a:ext cx="12877800" cy="6743700"/>
          </a:xfrm>
        </p:spPr>
        <p:txBody>
          <a:bodyPr>
            <a:normAutofit/>
          </a:bodyPr>
          <a:lstStyle/>
          <a:p>
            <a:pPr marL="0" indent="0">
              <a:buNone/>
            </a:pPr>
            <a:endParaRPr lang="en-US" dirty="0"/>
          </a:p>
          <a:p>
            <a:pPr marL="514350" indent="-514350">
              <a:buAutoNum type="arabicPeriod"/>
            </a:pPr>
            <a:r>
              <a:rPr lang="en-US" dirty="0"/>
              <a:t>Facilitates employee growth and development</a:t>
            </a:r>
          </a:p>
          <a:p>
            <a:pPr marL="514350" indent="-514350">
              <a:buAutoNum type="arabicPeriod"/>
            </a:pPr>
            <a:r>
              <a:rPr lang="en-US" dirty="0"/>
              <a:t>Improves employee-manager relationship</a:t>
            </a:r>
          </a:p>
          <a:p>
            <a:pPr marL="514350" indent="-514350">
              <a:buAutoNum type="arabicPeriod"/>
            </a:pPr>
            <a:r>
              <a:rPr lang="en-US" dirty="0"/>
              <a:t>Streamlines communication </a:t>
            </a:r>
          </a:p>
          <a:p>
            <a:pPr marL="514350" indent="-514350">
              <a:buAutoNum type="arabicPeriod"/>
            </a:pPr>
            <a:r>
              <a:rPr lang="en-US" dirty="0"/>
              <a:t>Goals stay on track throughout the year</a:t>
            </a:r>
          </a:p>
          <a:p>
            <a:pPr marL="514350" indent="-514350">
              <a:buAutoNum type="arabicPeriod"/>
            </a:pPr>
            <a:r>
              <a:rPr lang="en-US" dirty="0"/>
              <a:t>Increased engagement</a:t>
            </a:r>
          </a:p>
          <a:p>
            <a:pPr marL="514350" indent="-514350">
              <a:buAutoNum type="arabicPeriod"/>
            </a:pPr>
            <a:r>
              <a:rPr lang="en-US" dirty="0"/>
              <a:t>Employees WANT to know how they are doing</a:t>
            </a:r>
          </a:p>
        </p:txBody>
      </p:sp>
    </p:spTree>
    <p:extLst>
      <p:ext uri="{BB962C8B-B14F-4D97-AF65-F5344CB8AC3E}">
        <p14:creationId xmlns:p14="http://schemas.microsoft.com/office/powerpoint/2010/main" val="86496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p:txBody>
          <a:bodyPr/>
          <a:lstStyle/>
          <a:p>
            <a:pPr algn="l"/>
            <a:r>
              <a:rPr lang="en-US" dirty="0"/>
              <a:t>Your Role as an Employee</a:t>
            </a:r>
          </a:p>
        </p:txBody>
      </p:sp>
      <p:sp>
        <p:nvSpPr>
          <p:cNvPr id="4" name="Content Placeholder 3">
            <a:extLst>
              <a:ext uri="{FF2B5EF4-FFF2-40B4-BE49-F238E27FC236}">
                <a16:creationId xmlns:a16="http://schemas.microsoft.com/office/drawing/2014/main" id="{095562CD-40D3-4954-B9A9-B9B04E731FB0}"/>
              </a:ext>
            </a:extLst>
          </p:cNvPr>
          <p:cNvSpPr>
            <a:spLocks noGrp="1"/>
          </p:cNvSpPr>
          <p:nvPr>
            <p:ph idx="1"/>
          </p:nvPr>
        </p:nvSpPr>
        <p:spPr>
          <a:xfrm>
            <a:off x="457200" y="1600200"/>
            <a:ext cx="17830800" cy="7658100"/>
          </a:xfrm>
        </p:spPr>
        <p:txBody>
          <a:bodyPr>
            <a:normAutofit/>
          </a:bodyPr>
          <a:lstStyle/>
          <a:p>
            <a:r>
              <a:rPr lang="en-US" dirty="0"/>
              <a:t>Work towards achieving your individual goals, which helps the City reach its objectives.</a:t>
            </a:r>
          </a:p>
          <a:p>
            <a:r>
              <a:rPr lang="en-US" dirty="0"/>
              <a:t>Keep track of your progress on your goals and regularly communicate their status to your manager, especially if you're facing challenges that could prevent you from achieving your goals.</a:t>
            </a:r>
          </a:p>
          <a:p>
            <a:r>
              <a:rPr lang="en-US" dirty="0"/>
              <a:t>Know what knowledge, skills and experience you want and need to develop.</a:t>
            </a:r>
          </a:p>
          <a:p>
            <a:r>
              <a:rPr lang="en-US" dirty="0"/>
              <a:t>Accept constructive feedback and take the initiative to improve.</a:t>
            </a:r>
          </a:p>
          <a:p>
            <a:r>
              <a:rPr lang="en-US" dirty="0"/>
              <a:t>Keep a record of your performance achievements, successes and challenges.</a:t>
            </a:r>
          </a:p>
          <a:p>
            <a:r>
              <a:rPr lang="en-US" dirty="0"/>
              <a:t>Complete your self-appraisal by the specified deadline.</a:t>
            </a:r>
          </a:p>
          <a:p>
            <a:r>
              <a:rPr lang="en-US" b="1" dirty="0"/>
              <a:t>Draft your goals for the coming period.</a:t>
            </a:r>
          </a:p>
        </p:txBody>
      </p:sp>
    </p:spTree>
    <p:extLst>
      <p:ext uri="{BB962C8B-B14F-4D97-AF65-F5344CB8AC3E}">
        <p14:creationId xmlns:p14="http://schemas.microsoft.com/office/powerpoint/2010/main" val="384046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8600" y="9029700"/>
            <a:ext cx="3391364" cy="1130455"/>
          </a:xfrm>
          <a:prstGeom prst="rect">
            <a:avLst/>
          </a:prstGeom>
        </p:spPr>
      </p:pic>
      <p:sp>
        <p:nvSpPr>
          <p:cNvPr id="3" name="Title 2">
            <a:extLst>
              <a:ext uri="{FF2B5EF4-FFF2-40B4-BE49-F238E27FC236}">
                <a16:creationId xmlns:a16="http://schemas.microsoft.com/office/drawing/2014/main" id="{14ED40CA-E692-4D22-8D6A-BAD989F0436E}"/>
              </a:ext>
            </a:extLst>
          </p:cNvPr>
          <p:cNvSpPr>
            <a:spLocks noGrp="1"/>
          </p:cNvSpPr>
          <p:nvPr>
            <p:ph type="title"/>
          </p:nvPr>
        </p:nvSpPr>
        <p:spPr/>
        <p:txBody>
          <a:bodyPr/>
          <a:lstStyle/>
          <a:p>
            <a:pPr algn="l"/>
            <a:r>
              <a:rPr lang="en-US" dirty="0"/>
              <a:t>Goal Setting</a:t>
            </a:r>
          </a:p>
        </p:txBody>
      </p:sp>
      <p:pic>
        <p:nvPicPr>
          <p:cNvPr id="5" name="Picture 4">
            <a:extLst>
              <a:ext uri="{FF2B5EF4-FFF2-40B4-BE49-F238E27FC236}">
                <a16:creationId xmlns:a16="http://schemas.microsoft.com/office/drawing/2014/main" id="{F87E7E71-9022-4F57-BFA8-403C31452F08}"/>
              </a:ext>
            </a:extLst>
          </p:cNvPr>
          <p:cNvPicPr>
            <a:picLocks noChangeAspect="1"/>
          </p:cNvPicPr>
          <p:nvPr/>
        </p:nvPicPr>
        <p:blipFill>
          <a:blip r:embed="rId4"/>
          <a:stretch>
            <a:fillRect/>
          </a:stretch>
        </p:blipFill>
        <p:spPr>
          <a:xfrm>
            <a:off x="3593070" y="3238500"/>
            <a:ext cx="10782300" cy="3353295"/>
          </a:xfrm>
          <a:prstGeom prst="rect">
            <a:avLst/>
          </a:prstGeom>
        </p:spPr>
      </p:pic>
    </p:spTree>
    <p:extLst>
      <p:ext uri="{BB962C8B-B14F-4D97-AF65-F5344CB8AC3E}">
        <p14:creationId xmlns:p14="http://schemas.microsoft.com/office/powerpoint/2010/main" val="238321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19201</TotalTime>
  <Words>3268</Words>
  <Application>Microsoft Office PowerPoint</Application>
  <PresentationFormat>Custom</PresentationFormat>
  <Paragraphs>291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Times New Roman</vt:lpstr>
      <vt:lpstr>Arial</vt:lpstr>
      <vt:lpstr>Symbol</vt:lpstr>
      <vt:lpstr>Office Theme</vt:lpstr>
      <vt:lpstr>Introduction: New Performance Management Process</vt:lpstr>
      <vt:lpstr>Performance Management-Agenda</vt:lpstr>
      <vt:lpstr>What’s Changing?</vt:lpstr>
      <vt:lpstr>Annual Performance Calendar</vt:lpstr>
      <vt:lpstr>What does Performance Management mean to you? </vt:lpstr>
      <vt:lpstr>Some Definitions of Performance Management…</vt:lpstr>
      <vt:lpstr>Why is a Year-Round Process Better for Employees?</vt:lpstr>
      <vt:lpstr>Your Role as an Employee</vt:lpstr>
      <vt:lpstr>Goal Setting</vt:lpstr>
      <vt:lpstr>Goal Setting Period</vt:lpstr>
      <vt:lpstr>7 Reasons Why Goal Setting  Is Important</vt:lpstr>
      <vt:lpstr>SMART Goals-What are they?</vt:lpstr>
      <vt:lpstr>SMART Goals</vt:lpstr>
      <vt:lpstr>Things to consider when creating a SMART Goal</vt:lpstr>
      <vt:lpstr>SMART-ER Goals</vt:lpstr>
      <vt:lpstr>More Examples of What SMART Goals Look Like…</vt:lpstr>
      <vt:lpstr>Goal Setting Form</vt:lpstr>
      <vt:lpstr>Quarterly Check-Ins</vt:lpstr>
      <vt:lpstr>What is a Check-In?</vt:lpstr>
      <vt:lpstr>What are the tangible organizational benefits to check-ins?</vt:lpstr>
      <vt:lpstr>Next Steps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Trent</dc:creator>
  <cp:lastModifiedBy>Anne Trent</cp:lastModifiedBy>
  <cp:revision>92</cp:revision>
  <cp:lastPrinted>2022-07-08T20:21:12Z</cp:lastPrinted>
  <dcterms:created xsi:type="dcterms:W3CDTF">2006-08-16T00:00:00Z</dcterms:created>
  <dcterms:modified xsi:type="dcterms:W3CDTF">2022-07-11T20:44:12Z</dcterms:modified>
  <dc:identifier>DAFC7w-TwIo</dc:identifier>
</cp:coreProperties>
</file>